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4" r:id="rId1"/>
  </p:sldMasterIdLst>
  <p:notesMasterIdLst>
    <p:notesMasterId r:id="rId34"/>
  </p:notesMasterIdLst>
  <p:sldIdLst>
    <p:sldId id="256" r:id="rId2"/>
    <p:sldId id="258" r:id="rId3"/>
    <p:sldId id="400" r:id="rId4"/>
    <p:sldId id="329" r:id="rId5"/>
    <p:sldId id="383" r:id="rId6"/>
    <p:sldId id="274" r:id="rId7"/>
    <p:sldId id="370" r:id="rId8"/>
    <p:sldId id="371" r:id="rId9"/>
    <p:sldId id="372" r:id="rId10"/>
    <p:sldId id="374" r:id="rId11"/>
    <p:sldId id="401" r:id="rId12"/>
    <p:sldId id="403" r:id="rId13"/>
    <p:sldId id="398" r:id="rId14"/>
    <p:sldId id="360" r:id="rId15"/>
    <p:sldId id="399" r:id="rId16"/>
    <p:sldId id="367" r:id="rId17"/>
    <p:sldId id="366" r:id="rId18"/>
    <p:sldId id="388" r:id="rId19"/>
    <p:sldId id="365" r:id="rId20"/>
    <p:sldId id="381" r:id="rId21"/>
    <p:sldId id="385" r:id="rId22"/>
    <p:sldId id="395" r:id="rId23"/>
    <p:sldId id="396" r:id="rId24"/>
    <p:sldId id="391" r:id="rId25"/>
    <p:sldId id="394" r:id="rId26"/>
    <p:sldId id="390" r:id="rId27"/>
    <p:sldId id="393" r:id="rId28"/>
    <p:sldId id="402" r:id="rId29"/>
    <p:sldId id="397" r:id="rId30"/>
    <p:sldId id="279" r:id="rId31"/>
    <p:sldId id="375" r:id="rId32"/>
    <p:sldId id="379" r:id="rId3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92FF2"/>
    <a:srgbClr val="77E8E9"/>
    <a:srgbClr val="4472C4"/>
    <a:srgbClr val="858C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7120"/>
    <p:restoredTop sz="96053"/>
  </p:normalViewPr>
  <p:slideViewPr>
    <p:cSldViewPr snapToGrid="0" snapToObjects="1">
      <p:cViewPr>
        <p:scale>
          <a:sx n="100" d="100"/>
          <a:sy n="100" d="100"/>
        </p:scale>
        <p:origin x="536" y="1280"/>
      </p:cViewPr>
      <p:guideLst/>
    </p:cSldViewPr>
  </p:slideViewPr>
  <p:outlineViewPr>
    <p:cViewPr>
      <p:scale>
        <a:sx n="33" d="100"/>
        <a:sy n="33" d="100"/>
      </p:scale>
      <p:origin x="0" y="-1747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9BA215-1430-7D4B-B2DE-5F8B0B76D079}" type="datetimeFigureOut">
              <a:rPr lang="en-US" smtClean="0"/>
              <a:t>12/1/22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4FD5ED-DB3A-2C4C-A208-9C02EDDF7D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3695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1pPr>
    <a:lvl2pPr marL="356616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2pPr>
    <a:lvl3pPr marL="713232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3pPr>
    <a:lvl4pPr marL="1069848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4pPr>
    <a:lvl5pPr marL="1426464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4FD5ED-DB3A-2C4C-A208-9C02EDDF7D0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063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Many more</a:t>
            </a:r>
            <a:r>
              <a:rPr lang="en-US" baseline="0" dirty="0"/>
              <a:t> fragments than we can count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7E9768-2E6B-C24C-B30C-4F9A3851CD3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7975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Many more</a:t>
            </a:r>
            <a:r>
              <a:rPr lang="en-US" baseline="0" dirty="0"/>
              <a:t> fragments than we can count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7E9768-2E6B-C24C-B30C-4F9A3851CD3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1903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 eaLnBrk="1" hangingPunct="1">
              <a:buFont typeface="Arial" charset="0"/>
              <a:buChar char="•"/>
            </a:pPr>
            <a:r>
              <a:rPr lang="en-US" sz="1600" dirty="0"/>
              <a:t>Scale dependence - hence ‘normalization’</a:t>
            </a:r>
          </a:p>
          <a:p>
            <a:pPr lvl="1" eaLnBrk="1" hangingPunct="1">
              <a:buFont typeface="Arial" charset="0"/>
              <a:buChar char="•"/>
            </a:pPr>
            <a:r>
              <a:rPr lang="en-US" sz="1600" dirty="0"/>
              <a:t>Correlation and </a:t>
            </a:r>
            <a:r>
              <a:rPr lang="en-US" sz="1600" dirty="0" err="1"/>
              <a:t>covariation</a:t>
            </a:r>
            <a:r>
              <a:rPr lang="en-US" sz="1600" dirty="0"/>
              <a:t> are unreliable</a:t>
            </a:r>
          </a:p>
          <a:p>
            <a:pPr lvl="1" eaLnBrk="1" hangingPunct="1">
              <a:buFont typeface="Arial" charset="0"/>
              <a:buChar char="•"/>
            </a:pPr>
            <a:r>
              <a:rPr lang="en-US" sz="1600" dirty="0"/>
              <a:t>Addition and subtraction are not useful operations</a:t>
            </a:r>
          </a:p>
          <a:p>
            <a:pPr lvl="2" eaLnBrk="1" hangingPunct="1">
              <a:buFont typeface="Arial" charset="0"/>
              <a:buChar char="•"/>
            </a:pPr>
            <a:r>
              <a:rPr lang="en-US" sz="1600" dirty="0" err="1"/>
              <a:t>Subsetting</a:t>
            </a:r>
            <a:r>
              <a:rPr lang="en-US" sz="1600" dirty="0"/>
              <a:t> and aggregating are problematic</a:t>
            </a:r>
          </a:p>
          <a:p>
            <a:pPr lvl="1" eaLnBrk="1" hangingPunct="1">
              <a:buFont typeface="Arial" charset="0"/>
              <a:buChar char="•"/>
            </a:pPr>
            <a:r>
              <a:rPr lang="en-US" sz="1600" dirty="0"/>
              <a:t>Sparse data is an issue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4FB8B2-23F0-0946-9266-1716EC5514B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5919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Many more</a:t>
            </a:r>
            <a:r>
              <a:rPr lang="en-US" baseline="0" dirty="0"/>
              <a:t> fragments than we can count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7E9768-2E6B-C24C-B30C-4F9A3851CD3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92644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Breaks the assumptions</a:t>
            </a:r>
          </a:p>
          <a:p>
            <a:r>
              <a:rPr lang="en-US" dirty="0"/>
              <a:t>Note the midpoint of the dataset is off the 0 line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4FB8B2-23F0-0946-9266-1716EC5514B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9540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4FD5ED-DB3A-2C4C-A208-9C02EDDF7D0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9903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December 2022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Penn State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19C5D-E460-9640-9C96-4F027531BF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5754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December 2022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Penn State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19C5D-E460-9640-9C96-4F027531BF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3713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December 2022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Penn State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19C5D-E460-9640-9C96-4F027531BF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6813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December 2022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Penn State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19C5D-E460-9640-9C96-4F027531BF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4035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December 2022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Penn State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19C5D-E460-9640-9C96-4F027531BF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4834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December 2022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Penn State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19C5D-E460-9640-9C96-4F027531BF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2867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December 2022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Penn State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19C5D-E460-9640-9C96-4F027531BF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4258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December 2022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Penn State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19C5D-E460-9640-9C96-4F027531BF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9979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December 2022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Penn State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19C5D-E460-9640-9C96-4F027531BF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0806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December 2022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Penn State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19C5D-E460-9640-9C96-4F027531BF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9628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December 2022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Penn State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19C5D-E460-9640-9C96-4F027531BF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266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CA"/>
              <a:t>December 2022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Penn State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C19C5D-E460-9640-9C96-4F027531BF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5046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sldNum="0"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mailto:ggloor@uwo.ca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emf"/><Relationship Id="rId5" Type="http://schemas.openxmlformats.org/officeDocument/2006/relationships/image" Target="../media/image20.emf"/><Relationship Id="rId4" Type="http://schemas.openxmlformats.org/officeDocument/2006/relationships/image" Target="../media/image19.em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tiff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12" Type="http://schemas.openxmlformats.org/officeDocument/2006/relationships/image" Target="../media/image40.tiff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image" Target="../media/image39.tiff"/><Relationship Id="rId5" Type="http://schemas.openxmlformats.org/officeDocument/2006/relationships/image" Target="../media/image33.png"/><Relationship Id="rId10" Type="http://schemas.openxmlformats.org/officeDocument/2006/relationships/image" Target="../media/image38.tiff"/><Relationship Id="rId4" Type="http://schemas.openxmlformats.org/officeDocument/2006/relationships/image" Target="../media/image32.png"/><Relationship Id="rId9" Type="http://schemas.openxmlformats.org/officeDocument/2006/relationships/image" Target="../media/image37.png"/><Relationship Id="rId14" Type="http://schemas.openxmlformats.org/officeDocument/2006/relationships/image" Target="../media/image4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emf"/><Relationship Id="rId4" Type="http://schemas.openxmlformats.org/officeDocument/2006/relationships/image" Target="../media/image45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rand_2012.pdf">
            <a:extLst>
              <a:ext uri="{FF2B5EF4-FFF2-40B4-BE49-F238E27FC236}">
                <a16:creationId xmlns:a16="http://schemas.microsoft.com/office/drawing/2014/main" id="{034D37BC-CAED-A84A-8931-DD85986F6D0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82" y="3584736"/>
            <a:ext cx="7610239" cy="155774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5C6393-12C5-AF48-9562-2C8731DB071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Metatranscriptomics</a:t>
            </a:r>
            <a:r>
              <a:rPr lang="en-US" dirty="0"/>
              <a:t>: ready for prime time?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418448-50E3-6641-BA4B-4173E9F279F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Greg </a:t>
            </a:r>
            <a:r>
              <a:rPr lang="en-US" dirty="0" err="1"/>
              <a:t>Gloor</a:t>
            </a:r>
            <a:endParaRPr lang="en-US" dirty="0"/>
          </a:p>
          <a:p>
            <a:r>
              <a:rPr lang="en-US" dirty="0"/>
              <a:t>U. Western Ontario</a:t>
            </a:r>
          </a:p>
          <a:p>
            <a:r>
              <a:rPr lang="en-US" dirty="0"/>
              <a:t>Department of Biochemistry</a:t>
            </a:r>
          </a:p>
          <a:p>
            <a:r>
              <a:rPr lang="en-US" dirty="0">
                <a:hlinkClick r:id="rId4"/>
              </a:rPr>
              <a:t>ggloor@uwo.ca</a:t>
            </a:r>
            <a:r>
              <a:rPr lang="en-US" dirty="0"/>
              <a:t> : @</a:t>
            </a:r>
            <a:r>
              <a:rPr lang="en-US" dirty="0" err="1"/>
              <a:t>gbgloor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31202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dirty="0">
                <a:latin typeface="Calibri" charset="0"/>
              </a:rPr>
              <a:t>Log-ratios for </a:t>
            </a:r>
            <a:r>
              <a:rPr lang="en-US" dirty="0" err="1">
                <a:latin typeface="Calibri" charset="0"/>
              </a:rPr>
              <a:t>CoDa</a:t>
            </a:r>
            <a:endParaRPr lang="en-US" dirty="0">
              <a:latin typeface="Calibri" charset="0"/>
            </a:endParaRPr>
          </a:p>
        </p:txBody>
      </p:sp>
      <p:pic>
        <p:nvPicPr>
          <p:cNvPr id="21517" name="Content Placeholder 27" descr="TLA_3D.pdf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2494" b="-32494"/>
          <a:stretch>
            <a:fillRect/>
          </a:stretch>
        </p:blipFill>
        <p:spPr>
          <a:xfrm>
            <a:off x="2543368" y="1521801"/>
            <a:ext cx="4603954" cy="2531564"/>
          </a:xfr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December 2022</a:t>
            </a:r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Penn State</a:t>
            </a:r>
          </a:p>
        </p:txBody>
      </p:sp>
      <p:sp>
        <p:nvSpPr>
          <p:cNvPr id="21506" name="TextBox 9"/>
          <p:cNvSpPr txBox="1">
            <a:spLocks noChangeArrowheads="1"/>
          </p:cNvSpPr>
          <p:nvPr/>
        </p:nvSpPr>
        <p:spPr bwMode="auto">
          <a:xfrm>
            <a:off x="2934366" y="1800874"/>
            <a:ext cx="882198" cy="341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20" dirty="0"/>
              <a:t>Count</a:t>
            </a:r>
          </a:p>
        </p:txBody>
      </p:sp>
      <p:sp>
        <p:nvSpPr>
          <p:cNvPr id="21507" name="TextBox 10"/>
          <p:cNvSpPr txBox="1">
            <a:spLocks noChangeArrowheads="1"/>
          </p:cNvSpPr>
          <p:nvPr/>
        </p:nvSpPr>
        <p:spPr bwMode="auto">
          <a:xfrm>
            <a:off x="4297490" y="1795907"/>
            <a:ext cx="1378613" cy="341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20" dirty="0"/>
              <a:t>Sequencing</a:t>
            </a:r>
          </a:p>
        </p:txBody>
      </p:sp>
      <p:sp>
        <p:nvSpPr>
          <p:cNvPr id="21508" name="TextBox 11"/>
          <p:cNvSpPr txBox="1">
            <a:spLocks noChangeArrowheads="1"/>
          </p:cNvSpPr>
          <p:nvPr/>
        </p:nvSpPr>
        <p:spPr bwMode="auto">
          <a:xfrm>
            <a:off x="5998803" y="1867546"/>
            <a:ext cx="977784" cy="341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20" dirty="0"/>
              <a:t>Simplex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586413" y="3328209"/>
            <a:ext cx="357790" cy="2308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900" dirty="0">
                <a:solidFill>
                  <a:schemeClr val="bg1">
                    <a:lumMod val="65000"/>
                  </a:schemeClr>
                </a:solidFill>
              </a:rPr>
              <a:t>112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805137" y="3314829"/>
            <a:ext cx="357790" cy="2308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900" dirty="0">
                <a:solidFill>
                  <a:schemeClr val="bg1">
                    <a:lumMod val="65000"/>
                  </a:schemeClr>
                </a:solidFill>
              </a:rPr>
              <a:t>216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043614" y="2132344"/>
            <a:ext cx="300082" cy="2308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900" dirty="0">
                <a:solidFill>
                  <a:schemeClr val="bg1">
                    <a:lumMod val="65000"/>
                  </a:schemeClr>
                </a:solidFill>
              </a:rPr>
              <a:t>27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474972" y="3064669"/>
            <a:ext cx="300082" cy="2308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900" dirty="0">
                <a:solidFill>
                  <a:schemeClr val="bg1">
                    <a:lumMod val="65000"/>
                  </a:schemeClr>
                </a:solidFill>
              </a:rPr>
              <a:t>66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976587" y="3064669"/>
            <a:ext cx="357790" cy="2308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900" dirty="0">
                <a:solidFill>
                  <a:schemeClr val="bg1">
                    <a:lumMod val="65000"/>
                  </a:schemeClr>
                </a:solidFill>
              </a:rPr>
              <a:t>740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350794" y="2136370"/>
            <a:ext cx="357790" cy="2308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900" dirty="0">
                <a:solidFill>
                  <a:schemeClr val="bg1">
                    <a:lumMod val="65000"/>
                  </a:schemeClr>
                </a:solidFill>
              </a:rPr>
              <a:t>853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998803" y="6308208"/>
            <a:ext cx="2138727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Aitchison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1986. Stat. Anal. Comp Data</a:t>
            </a:r>
          </a:p>
          <a:p>
            <a:pPr>
              <a:defRPr/>
            </a:pP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Pawlowsky-Glahn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2015. Mod. Anal.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CoDa</a:t>
            </a:r>
            <a:endParaRPr lang="en-US" sz="9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1518" name="TextBox 25"/>
          <p:cNvSpPr txBox="1">
            <a:spLocks noChangeArrowheads="1"/>
          </p:cNvSpPr>
          <p:nvPr/>
        </p:nvSpPr>
        <p:spPr bwMode="auto">
          <a:xfrm>
            <a:off x="2051574" y="3628506"/>
            <a:ext cx="3902799" cy="13388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2857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ctr">
              <a:defRPr/>
            </a:pPr>
            <a:endParaRPr lang="en-US" sz="1620" dirty="0"/>
          </a:p>
          <a:p>
            <a:pPr algn="ctr">
              <a:defRPr/>
            </a:pPr>
            <a:r>
              <a:rPr lang="en-US" sz="1620" b="1" dirty="0" err="1"/>
              <a:t>clr</a:t>
            </a:r>
            <a:r>
              <a:rPr lang="en-US" sz="1620" b="1" dirty="0"/>
              <a:t>(x) = [ log(x</a:t>
            </a:r>
            <a:r>
              <a:rPr lang="en-US" sz="1620" b="1" baseline="-25000" dirty="0"/>
              <a:t>1</a:t>
            </a:r>
            <a:r>
              <a:rPr lang="en-US" sz="1620" b="1" dirty="0"/>
              <a:t>/</a:t>
            </a:r>
            <a:r>
              <a:rPr lang="en-US" sz="1620" b="1" dirty="0" err="1"/>
              <a:t>g</a:t>
            </a:r>
            <a:r>
              <a:rPr lang="en-US" sz="1620" b="1" baseline="-25000" dirty="0" err="1"/>
              <a:t>X</a:t>
            </a:r>
            <a:r>
              <a:rPr lang="en-US" sz="1620" b="1" dirty="0"/>
              <a:t>), log(x</a:t>
            </a:r>
            <a:r>
              <a:rPr lang="en-US" sz="1620" b="1" baseline="-25000" dirty="0"/>
              <a:t>2</a:t>
            </a:r>
            <a:r>
              <a:rPr lang="en-US" sz="1620" b="1" dirty="0"/>
              <a:t>/</a:t>
            </a:r>
            <a:r>
              <a:rPr lang="en-US" sz="1620" b="1" dirty="0" err="1"/>
              <a:t>g</a:t>
            </a:r>
            <a:r>
              <a:rPr lang="en-US" sz="1620" b="1" baseline="-25000" dirty="0" err="1"/>
              <a:t>X</a:t>
            </a:r>
            <a:r>
              <a:rPr lang="en-US" sz="1620" b="1" dirty="0"/>
              <a:t>), </a:t>
            </a:r>
            <a:r>
              <a:rPr lang="is-IS" sz="1620" b="1" dirty="0"/>
              <a:t>… log(x</a:t>
            </a:r>
            <a:r>
              <a:rPr lang="is-IS" sz="1620" b="1" baseline="-25000" dirty="0"/>
              <a:t>D</a:t>
            </a:r>
            <a:r>
              <a:rPr lang="is-IS" sz="1620" b="1" dirty="0"/>
              <a:t>/g</a:t>
            </a:r>
            <a:r>
              <a:rPr lang="is-IS" sz="1620" b="1" baseline="-25000" dirty="0"/>
              <a:t>X</a:t>
            </a:r>
            <a:r>
              <a:rPr lang="is-IS" sz="1620" b="1" dirty="0"/>
              <a:t>) ]</a:t>
            </a:r>
          </a:p>
          <a:p>
            <a:pPr algn="ctr">
              <a:defRPr/>
            </a:pPr>
            <a:endParaRPr lang="is-IS" sz="1620" b="1" dirty="0"/>
          </a:p>
          <a:p>
            <a:pPr algn="ctr">
              <a:defRPr/>
            </a:pPr>
            <a:r>
              <a:rPr lang="en-US" sz="1620" dirty="0"/>
              <a:t>X = [ x</a:t>
            </a:r>
            <a:r>
              <a:rPr lang="en-US" sz="1620" baseline="-25000" dirty="0"/>
              <a:t>1</a:t>
            </a:r>
            <a:r>
              <a:rPr lang="en-US" sz="1620" dirty="0"/>
              <a:t>, x</a:t>
            </a:r>
            <a:r>
              <a:rPr lang="en-US" sz="1620" baseline="-25000" dirty="0"/>
              <a:t>2</a:t>
            </a:r>
            <a:r>
              <a:rPr lang="en-US" sz="1620" dirty="0"/>
              <a:t>, </a:t>
            </a:r>
            <a:r>
              <a:rPr lang="is-IS" sz="1620" dirty="0"/>
              <a:t>… x</a:t>
            </a:r>
            <a:r>
              <a:rPr lang="is-IS" sz="1620" baseline="-25000" dirty="0"/>
              <a:t>D</a:t>
            </a:r>
            <a:r>
              <a:rPr lang="is-IS" sz="1620" dirty="0"/>
              <a:t> ], </a:t>
            </a:r>
            <a:r>
              <a:rPr lang="en-US" sz="1620" dirty="0" err="1"/>
              <a:t>g</a:t>
            </a:r>
            <a:r>
              <a:rPr lang="en-US" sz="1620" baseline="-25000" dirty="0" err="1"/>
              <a:t>X</a:t>
            </a:r>
            <a:r>
              <a:rPr lang="en-US" sz="1620" dirty="0"/>
              <a:t> = geometric mean of </a:t>
            </a:r>
            <a:r>
              <a:rPr lang="en-CA" sz="1620" dirty="0"/>
              <a:t>X</a:t>
            </a:r>
            <a:endParaRPr lang="is-IS" sz="1620" dirty="0"/>
          </a:p>
          <a:p>
            <a:pPr algn="ctr">
              <a:defRPr/>
            </a:pPr>
            <a:endParaRPr lang="is-IS" sz="1620" b="1" dirty="0"/>
          </a:p>
        </p:txBody>
      </p:sp>
    </p:spTree>
    <p:extLst>
      <p:ext uri="{BB962C8B-B14F-4D97-AF65-F5344CB8AC3E}">
        <p14:creationId xmlns:p14="http://schemas.microsoft.com/office/powerpoint/2010/main" val="42569925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>
                <a:latin typeface="Calibri" charset="0"/>
              </a:rPr>
              <a:t>Normalization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December 2022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Penn State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663B4D02-BDF4-2362-BC44-78BF556D3E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1702564"/>
            <a:ext cx="4351338" cy="435133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6F99B73-5689-BA60-66A2-FD890CCC1F28}"/>
              </a:ext>
            </a:extLst>
          </p:cNvPr>
          <p:cNvSpPr txBox="1"/>
          <p:nvPr/>
        </p:nvSpPr>
        <p:spPr>
          <a:xfrm>
            <a:off x="5157577" y="943379"/>
            <a:ext cx="3416969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TMM/RLE normalization does not: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Provide a common scale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Protect vs. perturbation (batch)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Give rational correlations in small datasets</a:t>
            </a:r>
          </a:p>
          <a:p>
            <a:endParaRPr lang="en-US" dirty="0"/>
          </a:p>
          <a:p>
            <a:r>
              <a:rPr lang="en-US" b="1" u="sng" dirty="0"/>
              <a:t>TMM/RLE normalization does: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Usually provide consistent distances with filtered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b="1" u="sng" dirty="0"/>
              <a:t>Log-ratios behave rationally </a:t>
            </a:r>
            <a:r>
              <a:rPr lang="en-US" dirty="0"/>
              <a:t>under all scenarios – internal consistency with subsets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DC2B078-F468-B255-64C8-1F09E34F5DC7}"/>
              </a:ext>
            </a:extLst>
          </p:cNvPr>
          <p:cNvSpPr txBox="1"/>
          <p:nvPr/>
        </p:nvSpPr>
        <p:spPr>
          <a:xfrm>
            <a:off x="6457950" y="6423497"/>
            <a:ext cx="122501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err="1">
                <a:solidFill>
                  <a:schemeClr val="bg1">
                    <a:lumMod val="50000"/>
                  </a:schemeClr>
                </a:solidFill>
              </a:rPr>
              <a:t>Gloor</a:t>
            </a:r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(2022)  </a:t>
            </a:r>
            <a:r>
              <a:rPr lang="en-US" sz="900" dirty="0" err="1">
                <a:solidFill>
                  <a:schemeClr val="bg1">
                    <a:lumMod val="50000"/>
                  </a:schemeClr>
                </a:solidFill>
              </a:rPr>
              <a:t>CRAN:aIc</a:t>
            </a:r>
            <a:endParaRPr lang="en-US" sz="9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76304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4EC0E-7F27-2EAE-D035-06BED5DED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note on correlation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B5FB754-6EE3-D733-AB7E-3B075ECF11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49" y="1498600"/>
            <a:ext cx="4700589" cy="4700589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7837AF-4ED3-7396-8B68-E452A3C697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December 2022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8D0BB1-80E3-5993-78F5-0BC79F4CA0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Penn State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76B1E2-52B6-D770-9A2F-82384306D676}"/>
              </a:ext>
            </a:extLst>
          </p:cNvPr>
          <p:cNvSpPr txBox="1"/>
          <p:nvPr/>
        </p:nvSpPr>
        <p:spPr>
          <a:xfrm>
            <a:off x="5524501" y="1863735"/>
            <a:ext cx="32131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Correlations observed vary greatly by normalization method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They become more concordant between normalization methods as the sample size increases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Selex N=7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MT N=12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TS N=48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16S N=160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SS N&gt;100, min&gt;0.98</a:t>
            </a:r>
          </a:p>
        </p:txBody>
      </p:sp>
    </p:spTree>
    <p:extLst>
      <p:ext uri="{BB962C8B-B14F-4D97-AF65-F5344CB8AC3E}">
        <p14:creationId xmlns:p14="http://schemas.microsoft.com/office/powerpoint/2010/main" val="19082860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55F682-208D-924C-B388-AE7DE648F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ALDEx2 does and does not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FFB654-00C1-AB40-AA03-C0B9943C79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Does not </a:t>
            </a:r>
          </a:p>
          <a:p>
            <a:pPr lvl="1"/>
            <a:r>
              <a:rPr lang="en-US" dirty="0"/>
              <a:t>Estimate parameters</a:t>
            </a:r>
          </a:p>
          <a:p>
            <a:pPr lvl="1"/>
            <a:r>
              <a:rPr lang="en-US" dirty="0"/>
              <a:t>Assume distributions</a:t>
            </a:r>
          </a:p>
          <a:p>
            <a:pPr lvl="1"/>
            <a:r>
              <a:rPr lang="en-US" dirty="0"/>
              <a:t>Pool information across features</a:t>
            </a:r>
          </a:p>
          <a:p>
            <a:pPr lvl="1"/>
            <a:r>
              <a:rPr lang="en-US" dirty="0"/>
              <a:t>Subset the data</a:t>
            </a:r>
          </a:p>
          <a:p>
            <a:pPr lvl="1"/>
            <a:r>
              <a:rPr lang="en-US" dirty="0"/>
              <a:t>‘Correct’ for sequencing depth</a:t>
            </a:r>
          </a:p>
          <a:p>
            <a:r>
              <a:rPr lang="en-US" dirty="0"/>
              <a:t>Does</a:t>
            </a:r>
          </a:p>
          <a:p>
            <a:pPr lvl="1"/>
            <a:r>
              <a:rPr lang="en-US" dirty="0"/>
              <a:t>Estimate probability distributions directly from data</a:t>
            </a:r>
          </a:p>
          <a:p>
            <a:pPr lvl="1"/>
            <a:r>
              <a:rPr lang="en-US" dirty="0"/>
              <a:t>Include a maximally uninformative prior distribution</a:t>
            </a:r>
          </a:p>
          <a:p>
            <a:pPr lvl="1"/>
            <a:r>
              <a:rPr lang="en-US" dirty="0"/>
              <a:t>Account for measurement error</a:t>
            </a:r>
          </a:p>
          <a:p>
            <a:pPr lvl="1"/>
            <a:r>
              <a:rPr lang="en-US" dirty="0"/>
              <a:t>Manipulate probabilities using rules and tools of </a:t>
            </a:r>
            <a:r>
              <a:rPr lang="en-US" dirty="0" err="1"/>
              <a:t>CoDa</a:t>
            </a:r>
            <a:endParaRPr lang="en-US" dirty="0"/>
          </a:p>
          <a:p>
            <a:pPr lvl="1"/>
            <a:r>
              <a:rPr lang="en-US" dirty="0"/>
              <a:t>Report the mean ensemble value by default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CA3068-3E02-E240-839E-228A83DA63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December 2022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CE1561-856D-F948-AB76-7E79FFD0B7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Penn State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1984063-74FF-DD42-812C-C8FD722836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6271" y="365126"/>
            <a:ext cx="1599079" cy="2132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9069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ALDEx2: probabilistic </a:t>
            </a:r>
            <a:r>
              <a:rPr lang="en-US" dirty="0" err="1"/>
              <a:t>CoDa</a:t>
            </a:r>
            <a:endParaRPr lang="en-US" dirty="0"/>
          </a:p>
        </p:txBody>
      </p:sp>
      <p:pic>
        <p:nvPicPr>
          <p:cNvPr id="6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512" r="-1512"/>
          <a:stretch>
            <a:fillRect/>
          </a:stretch>
        </p:blipFill>
        <p:spPr>
          <a:xfrm>
            <a:off x="868682" y="2306004"/>
            <a:ext cx="4083368" cy="2245995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December 2022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268980" y="6920867"/>
            <a:ext cx="2606040" cy="328613"/>
          </a:xfrm>
        </p:spPr>
        <p:txBody>
          <a:bodyPr/>
          <a:lstStyle/>
          <a:p>
            <a:r>
              <a:rPr lang="en-US"/>
              <a:t>Penn State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224472" y="1928464"/>
            <a:ext cx="3190399" cy="319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>
              <a:buFont typeface="Arial"/>
              <a:buChar char="•"/>
            </a:pPr>
            <a:r>
              <a:rPr lang="en-US" sz="1440" dirty="0"/>
              <a:t>Generate posterior estimates of the data consistent with the observed data and the chosen  prior(s)</a:t>
            </a:r>
          </a:p>
          <a:p>
            <a:pPr marL="668655" lvl="1" indent="-257175">
              <a:buFont typeface="Arial"/>
              <a:buChar char="•"/>
            </a:pPr>
            <a:r>
              <a:rPr lang="en-US" sz="1440" dirty="0"/>
              <a:t>Dirichlet instances</a:t>
            </a:r>
          </a:p>
          <a:p>
            <a:pPr marL="257175" indent="-257175">
              <a:buFont typeface="Arial"/>
              <a:buChar char="•"/>
            </a:pPr>
            <a:r>
              <a:rPr lang="en-US" sz="1440" dirty="0" err="1"/>
              <a:t>lr</a:t>
            </a:r>
            <a:r>
              <a:rPr lang="en-US" sz="1440" dirty="0"/>
              <a:t> transform instances</a:t>
            </a:r>
          </a:p>
          <a:p>
            <a:pPr marL="257175" indent="-257175">
              <a:buFont typeface="Arial"/>
              <a:buChar char="•"/>
            </a:pPr>
            <a:r>
              <a:rPr lang="en-US" sz="1440" dirty="0"/>
              <a:t>Calculate test values on each instance</a:t>
            </a:r>
          </a:p>
          <a:p>
            <a:pPr marL="257175" indent="-257175">
              <a:buFont typeface="Arial"/>
              <a:buChar char="•"/>
            </a:pPr>
            <a:r>
              <a:rPr lang="en-US" sz="1440" dirty="0"/>
              <a:t>Correct for FDR</a:t>
            </a:r>
          </a:p>
          <a:p>
            <a:pPr marL="257175" indent="-257175">
              <a:buFont typeface="Arial"/>
              <a:buChar char="•"/>
            </a:pPr>
            <a:endParaRPr lang="en-US" sz="1440" dirty="0"/>
          </a:p>
          <a:p>
            <a:pPr marL="257175" indent="-257175">
              <a:buFont typeface="Arial"/>
              <a:buChar char="•"/>
            </a:pPr>
            <a:r>
              <a:rPr lang="en-US" sz="1440" b="1" dirty="0"/>
              <a:t>Report the expected value of each test for all instances</a:t>
            </a:r>
          </a:p>
          <a:p>
            <a:pPr marL="257175" indent="-257175">
              <a:buFont typeface="Arial"/>
              <a:buChar char="•"/>
            </a:pPr>
            <a:r>
              <a:rPr lang="en-US" sz="1440" dirty="0"/>
              <a:t>Dramatically reduces false positives with little or no loss of sensitivity for essentially any </a:t>
            </a:r>
            <a:r>
              <a:rPr lang="en-US" sz="1440" dirty="0" err="1"/>
              <a:t>seq</a:t>
            </a:r>
            <a:r>
              <a:rPr lang="en-US" sz="1440" dirty="0"/>
              <a:t>*</a:t>
            </a:r>
            <a:r>
              <a:rPr lang="en-US" sz="1440" dirty="0" err="1"/>
              <a:t>omics</a:t>
            </a:r>
            <a:r>
              <a:rPr lang="en-US" sz="1440" dirty="0"/>
              <a:t> dataset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006437" y="2060983"/>
            <a:ext cx="1577996" cy="313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40" b="1" dirty="0">
                <a:solidFill>
                  <a:srgbClr val="EBD0FE"/>
                </a:solidFill>
              </a:rPr>
              <a:t>Group 1    </a:t>
            </a:r>
            <a:r>
              <a:rPr lang="en-US" sz="1440" b="1" dirty="0">
                <a:solidFill>
                  <a:srgbClr val="B0FEFE"/>
                </a:solidFill>
              </a:rPr>
              <a:t>Group 2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112226" y="5185371"/>
            <a:ext cx="1848583" cy="5078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900" dirty="0" err="1">
                <a:solidFill>
                  <a:srgbClr val="7F7F7F"/>
                </a:solidFill>
              </a:rPr>
              <a:t>Fernandes</a:t>
            </a:r>
            <a:r>
              <a:rPr lang="en-US" sz="900" dirty="0">
                <a:solidFill>
                  <a:srgbClr val="7F7F7F"/>
                </a:solidFill>
              </a:rPr>
              <a:t>, et al. 2013. </a:t>
            </a:r>
            <a:r>
              <a:rPr lang="en-US" sz="900" dirty="0" err="1">
                <a:solidFill>
                  <a:srgbClr val="7F7F7F"/>
                </a:solidFill>
              </a:rPr>
              <a:t>PLoS</a:t>
            </a:r>
            <a:r>
              <a:rPr lang="en-US" sz="900" dirty="0">
                <a:solidFill>
                  <a:srgbClr val="7F7F7F"/>
                </a:solidFill>
              </a:rPr>
              <a:t> ONE</a:t>
            </a:r>
          </a:p>
          <a:p>
            <a:pPr>
              <a:defRPr/>
            </a:pPr>
            <a:r>
              <a:rPr lang="en-US" sz="900" dirty="0" err="1">
                <a:solidFill>
                  <a:srgbClr val="7F7F7F"/>
                </a:solidFill>
              </a:rPr>
              <a:t>Fernandes</a:t>
            </a:r>
            <a:r>
              <a:rPr lang="en-US" sz="900" dirty="0">
                <a:solidFill>
                  <a:srgbClr val="7F7F7F"/>
                </a:solidFill>
              </a:rPr>
              <a:t>, et al. 2014. </a:t>
            </a:r>
            <a:r>
              <a:rPr lang="en-US" sz="900" dirty="0" err="1">
                <a:solidFill>
                  <a:srgbClr val="7F7F7F"/>
                </a:solidFill>
              </a:rPr>
              <a:t>Microbiome</a:t>
            </a:r>
            <a:endParaRPr lang="en-US" sz="900" dirty="0">
              <a:solidFill>
                <a:srgbClr val="7F7F7F"/>
              </a:solidFill>
            </a:endParaRPr>
          </a:p>
          <a:p>
            <a:pPr>
              <a:defRPr/>
            </a:pPr>
            <a:r>
              <a:rPr lang="en-US" sz="900" dirty="0" err="1">
                <a:solidFill>
                  <a:srgbClr val="7F7F7F"/>
                </a:solidFill>
              </a:rPr>
              <a:t>Thorsen</a:t>
            </a:r>
            <a:r>
              <a:rPr lang="en-US" sz="900" dirty="0">
                <a:solidFill>
                  <a:srgbClr val="7F7F7F"/>
                </a:solidFill>
              </a:rPr>
              <a:t>, </a:t>
            </a:r>
            <a:r>
              <a:rPr lang="en-US" sz="900" dirty="0" err="1">
                <a:solidFill>
                  <a:srgbClr val="7F7F7F"/>
                </a:solidFill>
              </a:rPr>
              <a:t>Microbiome</a:t>
            </a:r>
            <a:r>
              <a:rPr lang="en-US" sz="900" dirty="0">
                <a:solidFill>
                  <a:srgbClr val="7F7F7F"/>
                </a:solidFill>
              </a:rPr>
              <a:t> 2016</a:t>
            </a:r>
          </a:p>
        </p:txBody>
      </p:sp>
    </p:spTree>
    <p:extLst>
      <p:ext uri="{BB962C8B-B14F-4D97-AF65-F5344CB8AC3E}">
        <p14:creationId xmlns:p14="http://schemas.microsoft.com/office/powerpoint/2010/main" val="33233901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34F48-85F4-6E4D-BB13-294AEFBC6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ALDEx2 under the hood 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1BDFD54-39DB-A54D-BEC9-B4AAA9B533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86050" y="1847851"/>
            <a:ext cx="4473239" cy="4351338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5ECB8D-E663-DD40-B0E8-B8CE401A91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December 2022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C0B960-8F8C-224B-8F32-C316BD592C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Penn State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D2CFE1B-CCD4-E846-B729-D15C5ED21A03}"/>
              </a:ext>
            </a:extLst>
          </p:cNvPr>
          <p:cNvSpPr/>
          <p:nvPr/>
        </p:nvSpPr>
        <p:spPr>
          <a:xfrm>
            <a:off x="3028950" y="1847851"/>
            <a:ext cx="1757735" cy="346709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CLR Distribution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F70D00D-B787-3F4C-A1AE-A74DDA8D929D}"/>
              </a:ext>
            </a:extLst>
          </p:cNvPr>
          <p:cNvSpPr/>
          <p:nvPr/>
        </p:nvSpPr>
        <p:spPr>
          <a:xfrm>
            <a:off x="5129586" y="1847850"/>
            <a:ext cx="2098150" cy="346709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Dispersion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8169536-5DF5-1949-9F4F-9DD7884A4A4E}"/>
              </a:ext>
            </a:extLst>
          </p:cNvPr>
          <p:cNvSpPr/>
          <p:nvPr/>
        </p:nvSpPr>
        <p:spPr>
          <a:xfrm>
            <a:off x="2858742" y="4091443"/>
            <a:ext cx="2098150" cy="346709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Difference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DFA5916-521C-494C-9521-89188553540A}"/>
              </a:ext>
            </a:extLst>
          </p:cNvPr>
          <p:cNvSpPr/>
          <p:nvPr/>
        </p:nvSpPr>
        <p:spPr>
          <a:xfrm>
            <a:off x="5217928" y="4091443"/>
            <a:ext cx="2098150" cy="346709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Effect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E6592F3-5EC6-D549-96B6-55AE042F17A9}"/>
              </a:ext>
            </a:extLst>
          </p:cNvPr>
          <p:cNvSpPr txBox="1"/>
          <p:nvPr/>
        </p:nvSpPr>
        <p:spPr>
          <a:xfrm>
            <a:off x="611700" y="3703884"/>
            <a:ext cx="1971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aldex.plotFeature</a:t>
            </a:r>
            <a:r>
              <a:rPr lang="en-US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2310198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/>
              <a:t>Meta-transcriptomics of an ecosystem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u="sng" dirty="0"/>
              <a:t>Difficult datasets</a:t>
            </a:r>
          </a:p>
          <a:p>
            <a:r>
              <a:rPr lang="en-US" dirty="0"/>
              <a:t>Sequencing all the mRNA in a collection of bacteria</a:t>
            </a:r>
          </a:p>
          <a:p>
            <a:r>
              <a:rPr lang="en-US" dirty="0"/>
              <a:t>Information about what is being made now</a:t>
            </a:r>
          </a:p>
          <a:p>
            <a:r>
              <a:rPr lang="en-US" dirty="0"/>
              <a:t>Often unbalanced</a:t>
            </a:r>
          </a:p>
          <a:p>
            <a:pPr lvl="1"/>
            <a:r>
              <a:rPr lang="en-US" dirty="0"/>
              <a:t>Different conditions can have different taxonomic compositions</a:t>
            </a:r>
          </a:p>
          <a:p>
            <a:pPr lvl="1"/>
            <a:r>
              <a:rPr lang="en-US" dirty="0"/>
              <a:t>Both absolute and relative abundance of the taxa and their transcripts can change</a:t>
            </a:r>
          </a:p>
          <a:p>
            <a:r>
              <a:rPr lang="en-US" dirty="0"/>
              <a:t>Relative abundance does not necessarily reflect environmental reality in sequencing data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December 2022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Penn State</a:t>
            </a:r>
          </a:p>
        </p:txBody>
      </p:sp>
    </p:spTree>
    <p:extLst>
      <p:ext uri="{BB962C8B-B14F-4D97-AF65-F5344CB8AC3E}">
        <p14:creationId xmlns:p14="http://schemas.microsoft.com/office/powerpoint/2010/main" val="19070267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Test dataset - bacterial vaginosis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Marked asymmetry in bacterial composition</a:t>
            </a:r>
          </a:p>
          <a:p>
            <a:pPr lvl="1"/>
            <a:r>
              <a:rPr lang="en-US" dirty="0"/>
              <a:t>H is predominantly </a:t>
            </a:r>
            <a:r>
              <a:rPr lang="en-US" i="1" dirty="0"/>
              <a:t>Lactobacillus</a:t>
            </a:r>
            <a:r>
              <a:rPr lang="en-US" dirty="0"/>
              <a:t> sp.</a:t>
            </a:r>
          </a:p>
          <a:p>
            <a:pPr lvl="1"/>
            <a:r>
              <a:rPr lang="en-US" dirty="0"/>
              <a:t>BV is mixed bag of anaerobes with </a:t>
            </a:r>
            <a:r>
              <a:rPr lang="en-US" i="1" dirty="0"/>
              <a:t>L. </a:t>
            </a:r>
            <a:r>
              <a:rPr lang="en-US" i="1" dirty="0" err="1"/>
              <a:t>iners</a:t>
            </a:r>
            <a:endParaRPr lang="en-US" i="1" dirty="0"/>
          </a:p>
          <a:p>
            <a:r>
              <a:rPr lang="en-US" dirty="0"/>
              <a:t>Marked asymmetry in functional composition</a:t>
            </a:r>
          </a:p>
          <a:p>
            <a:pPr lvl="1"/>
            <a:r>
              <a:rPr lang="en-US" dirty="0"/>
              <a:t>Asymmetrically sparse functions</a:t>
            </a:r>
          </a:p>
          <a:p>
            <a:pPr lvl="1"/>
            <a:r>
              <a:rPr lang="en-US" dirty="0"/>
              <a:t>Asymmetrically expressed functions</a:t>
            </a:r>
          </a:p>
          <a:p>
            <a:pPr lvl="1"/>
            <a:r>
              <a:rPr lang="en-US" dirty="0"/>
              <a:t>Group genes to functional level (SEED, KEGG, </a:t>
            </a:r>
            <a:r>
              <a:rPr lang="en-US" dirty="0" err="1"/>
              <a:t>InterPro</a:t>
            </a:r>
            <a:r>
              <a:rPr lang="en-US" dirty="0"/>
              <a:t>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r>
              <a:rPr lang="en-US" dirty="0"/>
              <a:t>If everything is different, then nothing is important</a:t>
            </a:r>
          </a:p>
          <a:p>
            <a:r>
              <a:rPr lang="en-US" dirty="0"/>
              <a:t>We </a:t>
            </a:r>
            <a:r>
              <a:rPr lang="en-US" b="1" i="1" u="sng" dirty="0"/>
              <a:t>must assume </a:t>
            </a:r>
            <a:r>
              <a:rPr lang="en-US" dirty="0"/>
              <a:t>something is invariant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December 2022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Penn State</a:t>
            </a:r>
          </a:p>
        </p:txBody>
      </p:sp>
    </p:spTree>
    <p:extLst>
      <p:ext uri="{BB962C8B-B14F-4D97-AF65-F5344CB8AC3E}">
        <p14:creationId xmlns:p14="http://schemas.microsoft.com/office/powerpoint/2010/main" val="11611492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2B8155-D9C0-974F-AEFA-620B3FDA1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667928-0EA1-6B49-B172-5AFFF9A5A1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Vaginal swab – treatment naïve (S)</a:t>
            </a:r>
          </a:p>
          <a:p>
            <a:pPr lvl="1"/>
            <a:r>
              <a:rPr lang="en-US" dirty="0"/>
              <a:t>Vaginal wash – BV treatment naïve, H post-metronidazole (W)</a:t>
            </a:r>
          </a:p>
          <a:p>
            <a:pPr lvl="2"/>
            <a:r>
              <a:rPr lang="en-US" sz="1440" dirty="0">
                <a:solidFill>
                  <a:schemeClr val="bg1">
                    <a:lumMod val="50000"/>
                  </a:schemeClr>
                </a:solidFill>
              </a:rPr>
              <a:t>Deng et al. </a:t>
            </a:r>
            <a:r>
              <a:rPr lang="en-US" sz="1440" dirty="0" err="1">
                <a:solidFill>
                  <a:schemeClr val="bg1">
                    <a:lumMod val="50000"/>
                  </a:schemeClr>
                </a:solidFill>
              </a:rPr>
              <a:t>mSphere</a:t>
            </a:r>
            <a:r>
              <a:rPr lang="en-US" sz="1440" dirty="0">
                <a:solidFill>
                  <a:schemeClr val="bg1">
                    <a:lumMod val="50000"/>
                  </a:schemeClr>
                </a:solidFill>
              </a:rPr>
              <a:t> 2018</a:t>
            </a:r>
            <a:endParaRPr lang="en-US" dirty="0"/>
          </a:p>
          <a:p>
            <a:r>
              <a:rPr lang="en-US" dirty="0"/>
              <a:t>Annotate reads using same pipeline</a:t>
            </a:r>
          </a:p>
          <a:p>
            <a:pPr lvl="1"/>
            <a:r>
              <a:rPr lang="en-US" dirty="0"/>
              <a:t>VIRGO/SEED</a:t>
            </a:r>
          </a:p>
          <a:p>
            <a:r>
              <a:rPr lang="en-US" dirty="0"/>
              <a:t>Keep functions shared by both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6C4A93-8F6A-7446-94BF-12373D7FD6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December 2022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6D4615-52C4-E241-95CA-26780AAC92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Penn State</a:t>
            </a:r>
          </a:p>
        </p:txBody>
      </p:sp>
    </p:spTree>
    <p:extLst>
      <p:ext uri="{BB962C8B-B14F-4D97-AF65-F5344CB8AC3E}">
        <p14:creationId xmlns:p14="http://schemas.microsoft.com/office/powerpoint/2010/main" val="8749745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BV dataset with </a:t>
            </a:r>
            <a:r>
              <a:rPr lang="en-US" dirty="0" err="1"/>
              <a:t>edgeR</a:t>
            </a:r>
            <a:r>
              <a:rPr lang="en-US" dirty="0"/>
              <a:t> tool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December 2022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Penn State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354232" y="2436907"/>
            <a:ext cx="2958496" cy="28069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60" b="1" dirty="0"/>
              <a:t>Bland-Altmann Plot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sz="1260" b="1" dirty="0"/>
              <a:t>Each function is a point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sz="1260" b="1" dirty="0"/>
              <a:t>Red are ‘DE’</a:t>
            </a:r>
          </a:p>
          <a:p>
            <a:endParaRPr lang="en-US" sz="1260" b="1" dirty="0">
              <a:solidFill>
                <a:srgbClr val="C00000"/>
              </a:solidFill>
            </a:endParaRPr>
          </a:p>
          <a:p>
            <a:r>
              <a:rPr lang="en-US" sz="1260" b="1" dirty="0">
                <a:solidFill>
                  <a:srgbClr val="C00000"/>
                </a:solidFill>
              </a:rPr>
              <a:t>Obviously unbalanced dataset</a:t>
            </a:r>
          </a:p>
          <a:p>
            <a:endParaRPr lang="en-US" sz="1260" dirty="0"/>
          </a:p>
          <a:p>
            <a:endParaRPr lang="en-US" sz="1260" dirty="0"/>
          </a:p>
          <a:p>
            <a:r>
              <a:rPr lang="en-US" sz="1260" dirty="0"/>
              <a:t>What assumptions do not fit?</a:t>
            </a:r>
            <a:endParaRPr lang="en-US" dirty="0"/>
          </a:p>
          <a:p>
            <a:endParaRPr lang="en-US" sz="1260" dirty="0"/>
          </a:p>
          <a:p>
            <a:pPr marL="257175" indent="-257175">
              <a:buFont typeface="Arial"/>
              <a:buChar char="•"/>
            </a:pPr>
            <a:r>
              <a:rPr lang="en-US" sz="1260" dirty="0">
                <a:solidFill>
                  <a:schemeClr val="bg1">
                    <a:lumMod val="50000"/>
                  </a:schemeClr>
                </a:solidFill>
              </a:rPr>
              <a:t>Majority invariant?</a:t>
            </a:r>
          </a:p>
          <a:p>
            <a:pPr marL="257175" indent="-257175">
              <a:buFont typeface="Arial"/>
              <a:buChar char="•"/>
            </a:pPr>
            <a:r>
              <a:rPr lang="en-US" sz="1260" dirty="0">
                <a:solidFill>
                  <a:srgbClr val="7F7F7F"/>
                </a:solidFill>
              </a:rPr>
              <a:t>Dispersion ~ abundance?</a:t>
            </a:r>
          </a:p>
          <a:p>
            <a:pPr marL="257175" indent="-257175">
              <a:buFont typeface="Arial"/>
              <a:buChar char="•"/>
            </a:pPr>
            <a:r>
              <a:rPr lang="en-US" sz="1260" dirty="0">
                <a:solidFill>
                  <a:srgbClr val="7F7F7F"/>
                </a:solidFill>
              </a:rPr>
              <a:t>Equal number of parts</a:t>
            </a:r>
          </a:p>
          <a:p>
            <a:pPr marL="257175" indent="-257175">
              <a:buFont typeface="Arial"/>
              <a:buChar char="•"/>
            </a:pPr>
            <a:r>
              <a:rPr lang="en-US" sz="1260" dirty="0">
                <a:solidFill>
                  <a:srgbClr val="7F7F7F"/>
                </a:solidFill>
              </a:rPr>
              <a:t>0 </a:t>
            </a:r>
            <a:r>
              <a:rPr lang="en-US" sz="1260">
                <a:solidFill>
                  <a:srgbClr val="7F7F7F"/>
                </a:solidFill>
              </a:rPr>
              <a:t>is always 0</a:t>
            </a:r>
            <a:endParaRPr lang="en-US" sz="1260" dirty="0">
              <a:solidFill>
                <a:srgbClr val="7F7F7F"/>
              </a:solidFill>
            </a:endParaRPr>
          </a:p>
          <a:p>
            <a:endParaRPr lang="en-US" sz="126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" name="Picture 2" descr="ngs_edgeR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942" y="1450996"/>
            <a:ext cx="4323290" cy="4323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5874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oal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40" r="-1140"/>
          <a:stretch>
            <a:fillRect/>
          </a:stretch>
        </p:blipFill>
        <p:spPr>
          <a:xfrm>
            <a:off x="457200" y="2297220"/>
            <a:ext cx="4197247" cy="2308324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goal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055119" y="1346641"/>
            <a:ext cx="3631681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Given a </a:t>
            </a:r>
            <a:r>
              <a:rPr lang="en-US" sz="2400" dirty="0" err="1"/>
              <a:t>metatranscriptome</a:t>
            </a:r>
            <a:r>
              <a:rPr lang="en-US" sz="2400" dirty="0"/>
              <a:t> dataset: 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pPr marL="742950" lvl="1" indent="-285750">
              <a:buFont typeface="Arial"/>
              <a:buChar char="•"/>
            </a:pPr>
            <a:r>
              <a:rPr lang="en-US" dirty="0"/>
              <a:t>Identify taxa that are driving difference between groups</a:t>
            </a:r>
          </a:p>
          <a:p>
            <a:pPr marL="742950" lvl="1" indent="-285750">
              <a:buFont typeface="Arial"/>
              <a:buChar char="•"/>
            </a:pPr>
            <a:endParaRPr lang="en-US" dirty="0"/>
          </a:p>
          <a:p>
            <a:pPr marL="742950" lvl="1" indent="-285750">
              <a:buFont typeface="Arial"/>
              <a:buChar char="•"/>
            </a:pPr>
            <a:r>
              <a:rPr lang="en-US" dirty="0"/>
              <a:t>Identify genes that contribute to that difference regardless of taxa</a:t>
            </a:r>
          </a:p>
          <a:p>
            <a:pPr marL="742950" lvl="1" indent="-285750">
              <a:buFont typeface="Arial"/>
              <a:buChar char="•"/>
            </a:pPr>
            <a:endParaRPr lang="en-US" dirty="0"/>
          </a:p>
          <a:p>
            <a:pPr marL="742950" lvl="1" indent="-285750">
              <a:buFont typeface="Arial"/>
              <a:buChar char="•"/>
            </a:pPr>
            <a:r>
              <a:rPr lang="en-US" dirty="0"/>
              <a:t>Identify functional differences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r>
              <a:rPr lang="en-US" sz="2400" dirty="0"/>
              <a:t>Ideally analyses are internally consistent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Penn State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7C5A258-7666-F34A-9B0B-DA3BB31821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December 2022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7114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B6385E-057F-C243-ACDE-2A0A1BD20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Need to center the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101EDA-BA56-4E4E-A881-2B011D230E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9715" y="2031701"/>
            <a:ext cx="3282491" cy="3263504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7B655F37-E621-D24B-BF1B-8E0A433743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December 2022</a:t>
            </a:r>
            <a:endParaRPr lang="en-US"/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B5FCDFE1-A9E0-8F4E-A2E4-9E4FC4F08E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Penn State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9DA3DC-C280-F642-AF99-8760B0165A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287" y="2748700"/>
            <a:ext cx="2453327" cy="7339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C03ABC8-F976-A347-8EDB-404294D5C4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359" y="2144675"/>
            <a:ext cx="2453327" cy="7339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656AD55-35B9-0C4C-9882-DB34EF7B10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4797" y="3453319"/>
            <a:ext cx="2725920" cy="77583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FB5529E-DA00-4E4C-ACE4-D8D8799888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5038" y="4229158"/>
            <a:ext cx="2725920" cy="7758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B442BC6-4E29-B94B-8335-0B4E033962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6227" y="5001645"/>
            <a:ext cx="4046944" cy="58712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E51ED59-20CF-FE4C-82B9-21A75FE0DFA3}"/>
              </a:ext>
            </a:extLst>
          </p:cNvPr>
          <p:cNvSpPr txBox="1"/>
          <p:nvPr/>
        </p:nvSpPr>
        <p:spPr>
          <a:xfrm>
            <a:off x="5220392" y="2345425"/>
            <a:ext cx="401072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20" dirty="0"/>
              <a:t>All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1F9CF2E-5A3B-244D-88C9-115785DBD8FC}"/>
              </a:ext>
            </a:extLst>
          </p:cNvPr>
          <p:cNvSpPr txBox="1"/>
          <p:nvPr/>
        </p:nvSpPr>
        <p:spPr>
          <a:xfrm>
            <a:off x="5220394" y="2949450"/>
            <a:ext cx="534121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20" dirty="0"/>
              <a:t>One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68E5C2D-2FE2-924E-B840-C7F403ECBB35}"/>
              </a:ext>
            </a:extLst>
          </p:cNvPr>
          <p:cNvSpPr txBox="1"/>
          <p:nvPr/>
        </p:nvSpPr>
        <p:spPr>
          <a:xfrm>
            <a:off x="5220394" y="3675037"/>
            <a:ext cx="2337243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20" dirty="0"/>
              <a:t>Robust midpoint variance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5BC545F-AF95-0F42-982A-C3DE11832723}"/>
              </a:ext>
            </a:extLst>
          </p:cNvPr>
          <p:cNvSpPr txBox="1"/>
          <p:nvPr/>
        </p:nvSpPr>
        <p:spPr>
          <a:xfrm>
            <a:off x="5220394" y="4400625"/>
            <a:ext cx="2727991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20" dirty="0"/>
              <a:t>Low variance, high abundance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6C2F3BA-11AE-ED46-8EC1-08499981F69C}"/>
              </a:ext>
            </a:extLst>
          </p:cNvPr>
          <p:cNvSpPr txBox="1"/>
          <p:nvPr/>
        </p:nvSpPr>
        <p:spPr>
          <a:xfrm>
            <a:off x="5217987" y="5129005"/>
            <a:ext cx="830677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20" dirty="0"/>
              <a:t>Median</a:t>
            </a:r>
          </a:p>
        </p:txBody>
      </p:sp>
    </p:spTree>
    <p:extLst>
      <p:ext uri="{BB962C8B-B14F-4D97-AF65-F5344CB8AC3E}">
        <p14:creationId xmlns:p14="http://schemas.microsoft.com/office/powerpoint/2010/main" val="5384990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2386F-60E3-7347-BB91-0F8946AD7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Housekeeping genes </a:t>
            </a:r>
            <a:r>
              <a:rPr lang="en-US" dirty="0" err="1"/>
              <a:t>centred</a:t>
            </a:r>
            <a:endParaRPr lang="en-US" dirty="0"/>
          </a:p>
        </p:txBody>
      </p:sp>
      <p:pic>
        <p:nvPicPr>
          <p:cNvPr id="22" name="Content Placeholder 21">
            <a:extLst>
              <a:ext uri="{FF2B5EF4-FFF2-40B4-BE49-F238E27FC236}">
                <a16:creationId xmlns:a16="http://schemas.microsoft.com/office/drawing/2014/main" id="{F99E1D97-EF0C-504F-ADD7-83588DA284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5428" y="1888191"/>
            <a:ext cx="7153144" cy="3901715"/>
          </a:xfrm>
        </p:spPr>
      </p:pic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D3D9F2C0-6CF8-9A43-8AE3-C278D03084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December 2022</a:t>
            </a:r>
            <a:endParaRPr lang="en-US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3F111559-BAA3-674D-A6D7-F3FA251F24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Penn State</a:t>
            </a:r>
          </a:p>
        </p:txBody>
      </p:sp>
    </p:spTree>
    <p:extLst>
      <p:ext uri="{BB962C8B-B14F-4D97-AF65-F5344CB8AC3E}">
        <p14:creationId xmlns:p14="http://schemas.microsoft.com/office/powerpoint/2010/main" val="8696712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02EDA05-9B2C-4544-BF0E-7039A86CC9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456158" y="1374402"/>
            <a:ext cx="4973870" cy="497387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B2293-0E7F-F749-8235-61EF376B19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December 2022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E842E6-6AB6-9D47-9AF5-43CEE94B29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Penn State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0115CAA-6E40-9D4C-A5FF-51B108881D07}"/>
              </a:ext>
            </a:extLst>
          </p:cNvPr>
          <p:cNvGrpSpPr/>
          <p:nvPr/>
        </p:nvGrpSpPr>
        <p:grpSpPr>
          <a:xfrm>
            <a:off x="2025009" y="3114358"/>
            <a:ext cx="89648" cy="824752"/>
            <a:chOff x="1631576" y="1541929"/>
            <a:chExt cx="89648" cy="824752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5A4EAB10-77D2-B84C-8944-5A8E0AB23A6B}"/>
                </a:ext>
              </a:extLst>
            </p:cNvPr>
            <p:cNvSpPr/>
            <p:nvPr/>
          </p:nvSpPr>
          <p:spPr>
            <a:xfrm>
              <a:off x="1631576" y="1541929"/>
              <a:ext cx="89648" cy="8964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652A587C-A27E-994D-93B1-2F23E48DDCA7}"/>
                </a:ext>
              </a:extLst>
            </p:cNvPr>
            <p:cNvSpPr/>
            <p:nvPr/>
          </p:nvSpPr>
          <p:spPr>
            <a:xfrm>
              <a:off x="1631576" y="1801905"/>
              <a:ext cx="89648" cy="89648"/>
            </a:xfrm>
            <a:prstGeom prst="ellipse">
              <a:avLst/>
            </a:prstGeom>
            <a:solidFill>
              <a:srgbClr val="77E8E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755CCE35-8983-6840-8FFA-08BED43BF6CF}"/>
                </a:ext>
              </a:extLst>
            </p:cNvPr>
            <p:cNvSpPr/>
            <p:nvPr/>
          </p:nvSpPr>
          <p:spPr>
            <a:xfrm>
              <a:off x="1631576" y="2061881"/>
              <a:ext cx="89648" cy="89648"/>
            </a:xfrm>
            <a:prstGeom prst="ellipse">
              <a:avLst/>
            </a:prstGeom>
            <a:solidFill>
              <a:srgbClr val="858CF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F19E82F0-056B-3443-943E-D63F71AFB955}"/>
                </a:ext>
              </a:extLst>
            </p:cNvPr>
            <p:cNvSpPr/>
            <p:nvPr/>
          </p:nvSpPr>
          <p:spPr>
            <a:xfrm>
              <a:off x="1631576" y="2277033"/>
              <a:ext cx="89648" cy="8964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FB5690F5-169F-B748-BB51-1C7E9DA983D3}"/>
              </a:ext>
            </a:extLst>
          </p:cNvPr>
          <p:cNvSpPr txBox="1"/>
          <p:nvPr/>
        </p:nvSpPr>
        <p:spPr>
          <a:xfrm>
            <a:off x="713972" y="2979312"/>
            <a:ext cx="126297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/>
              <a:t>Not different</a:t>
            </a:r>
          </a:p>
          <a:p>
            <a:pPr algn="r"/>
            <a:r>
              <a:rPr lang="en-US" sz="1600" dirty="0"/>
              <a:t>LVHA</a:t>
            </a:r>
          </a:p>
          <a:p>
            <a:pPr algn="r"/>
            <a:r>
              <a:rPr lang="en-US" sz="1600" dirty="0"/>
              <a:t>S vs F</a:t>
            </a:r>
          </a:p>
          <a:p>
            <a:pPr algn="r"/>
            <a:r>
              <a:rPr lang="en-US" sz="1600" dirty="0"/>
              <a:t>H vs BV</a:t>
            </a:r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955F18F5-2A02-1646-9559-71C13C082D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Distinct datasets:</a:t>
            </a:r>
          </a:p>
        </p:txBody>
      </p:sp>
    </p:spTree>
    <p:extLst>
      <p:ext uri="{BB962C8B-B14F-4D97-AF65-F5344CB8AC3E}">
        <p14:creationId xmlns:p14="http://schemas.microsoft.com/office/powerpoint/2010/main" val="36080601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2A8EBF-7ED0-C64C-82E8-0304D12F8E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8470" y="605663"/>
            <a:ext cx="5249079" cy="994172"/>
          </a:xfrm>
        </p:spPr>
        <p:txBody>
          <a:bodyPr>
            <a:normAutofit/>
          </a:bodyPr>
          <a:lstStyle/>
          <a:p>
            <a:r>
              <a:rPr lang="en-US" dirty="0"/>
              <a:t>Effect (ALDEx2 E(</a:t>
            </a:r>
            <a:r>
              <a:rPr lang="en-US" dirty="0" err="1"/>
              <a:t>glm</a:t>
            </a:r>
            <a:r>
              <a:rPr lang="en-US" dirty="0"/>
              <a:t>))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AA543E8-7AC0-404A-96AC-1D44EF7FAA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50799"/>
          <a:stretch/>
        </p:blipFill>
        <p:spPr>
          <a:xfrm>
            <a:off x="2829285" y="1346118"/>
            <a:ext cx="4883480" cy="475568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4F2928-89A2-AD48-91F9-635496FEB4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December 2022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F93D74-8D94-A24D-BA19-FAF9E67111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Penn State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4A6DFA8-29A9-E241-934E-F7EECE65DB38}"/>
              </a:ext>
            </a:extLst>
          </p:cNvPr>
          <p:cNvGrpSpPr/>
          <p:nvPr/>
        </p:nvGrpSpPr>
        <p:grpSpPr>
          <a:xfrm>
            <a:off x="2025009" y="3114358"/>
            <a:ext cx="89648" cy="824752"/>
            <a:chOff x="1631576" y="1541929"/>
            <a:chExt cx="89648" cy="824752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1C65DEF0-0554-E94C-810E-DC410A86DA4B}"/>
                </a:ext>
              </a:extLst>
            </p:cNvPr>
            <p:cNvSpPr/>
            <p:nvPr/>
          </p:nvSpPr>
          <p:spPr>
            <a:xfrm>
              <a:off x="1631576" y="1541929"/>
              <a:ext cx="89648" cy="8964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15E0EBE0-7899-5E40-8F80-57D68CF562CE}"/>
                </a:ext>
              </a:extLst>
            </p:cNvPr>
            <p:cNvSpPr/>
            <p:nvPr/>
          </p:nvSpPr>
          <p:spPr>
            <a:xfrm>
              <a:off x="1631576" y="1801905"/>
              <a:ext cx="89648" cy="89648"/>
            </a:xfrm>
            <a:prstGeom prst="ellipse">
              <a:avLst/>
            </a:prstGeom>
            <a:solidFill>
              <a:srgbClr val="77E8E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9DA8895-D376-8B4F-8EFB-0EF94DEFAFEA}"/>
                </a:ext>
              </a:extLst>
            </p:cNvPr>
            <p:cNvSpPr/>
            <p:nvPr/>
          </p:nvSpPr>
          <p:spPr>
            <a:xfrm>
              <a:off x="1631576" y="2061881"/>
              <a:ext cx="89648" cy="89648"/>
            </a:xfrm>
            <a:prstGeom prst="ellipse">
              <a:avLst/>
            </a:prstGeom>
            <a:solidFill>
              <a:srgbClr val="858CF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731F468-BDBF-1347-9990-547F8AD8376D}"/>
                </a:ext>
              </a:extLst>
            </p:cNvPr>
            <p:cNvSpPr/>
            <p:nvPr/>
          </p:nvSpPr>
          <p:spPr>
            <a:xfrm>
              <a:off x="1631576" y="2277033"/>
              <a:ext cx="89648" cy="8964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B6A3E170-DE4B-9F4C-9724-8A1B5785C9A3}"/>
              </a:ext>
            </a:extLst>
          </p:cNvPr>
          <p:cNvSpPr txBox="1"/>
          <p:nvPr/>
        </p:nvSpPr>
        <p:spPr>
          <a:xfrm>
            <a:off x="713972" y="2979312"/>
            <a:ext cx="126297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/>
              <a:t>Not different</a:t>
            </a:r>
          </a:p>
          <a:p>
            <a:pPr algn="r"/>
            <a:r>
              <a:rPr lang="en-US" sz="1600" dirty="0"/>
              <a:t>LVHA</a:t>
            </a:r>
          </a:p>
          <a:p>
            <a:pPr algn="r"/>
            <a:r>
              <a:rPr lang="en-US" sz="1600" dirty="0"/>
              <a:t>S vs F</a:t>
            </a:r>
          </a:p>
          <a:p>
            <a:pPr algn="r"/>
            <a:r>
              <a:rPr lang="en-US" sz="1600" dirty="0"/>
              <a:t>H vs BV</a:t>
            </a:r>
          </a:p>
        </p:txBody>
      </p:sp>
    </p:spTree>
    <p:extLst>
      <p:ext uri="{BB962C8B-B14F-4D97-AF65-F5344CB8AC3E}">
        <p14:creationId xmlns:p14="http://schemas.microsoft.com/office/powerpoint/2010/main" val="10696578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Species from gene mappings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December 2022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Penn State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EBA4E44-0EE8-391F-5849-D4E706F940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E112809-9C0B-0D3F-C74A-85001AFB8E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7177" y="1379914"/>
            <a:ext cx="5029834" cy="4976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3242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Genes by organism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December 2022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Penn State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DD9F4B1-7161-6E7D-4FEA-C951B7A15E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64100" y="1331230"/>
            <a:ext cx="5120321" cy="4867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5547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BV gene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December 2022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Penn State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C2397D12-091A-8197-4511-B2A24BACBF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13411" y="1406573"/>
            <a:ext cx="5636029" cy="4949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5034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BV Distinguishing features</a:t>
            </a:r>
          </a:p>
        </p:txBody>
      </p:sp>
      <p:pic>
        <p:nvPicPr>
          <p:cNvPr id="6" name="Content Placeholder 5" descr="fig4_BV_seed_strip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262" y="2227263"/>
            <a:ext cx="5931476" cy="3262312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December 2022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Penn State</a:t>
            </a:r>
          </a:p>
        </p:txBody>
      </p:sp>
    </p:spTree>
    <p:extLst>
      <p:ext uri="{BB962C8B-B14F-4D97-AF65-F5344CB8AC3E}">
        <p14:creationId xmlns:p14="http://schemas.microsoft.com/office/powerpoint/2010/main" val="16587320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 gene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December 2022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Penn State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ABA76EF-8869-3807-9A5E-82006D8C8F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9542" y="1506658"/>
            <a:ext cx="5552902" cy="4986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6418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DBC976-FD27-DA4F-826A-BBE11570F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5E45A-9170-8547-B0B6-1A65181A18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Meta-transcriptomes are hard</a:t>
            </a:r>
          </a:p>
          <a:p>
            <a:pPr lvl="1"/>
            <a:r>
              <a:rPr lang="en-US" dirty="0"/>
              <a:t>Can at least get reproducible answers across datasets</a:t>
            </a:r>
          </a:p>
          <a:p>
            <a:r>
              <a:rPr lang="en-US" dirty="0"/>
              <a:t>Asymmetry in datasets is surprisingly common</a:t>
            </a:r>
          </a:p>
          <a:p>
            <a:r>
              <a:rPr lang="en-US" dirty="0"/>
              <a:t>Proper centering is needed to prevent non-sensical answers</a:t>
            </a:r>
          </a:p>
          <a:p>
            <a:r>
              <a:rPr lang="en-US" dirty="0"/>
              <a:t>ALDEx2 makes a probabilistic distribution of the data</a:t>
            </a:r>
          </a:p>
          <a:p>
            <a:pPr lvl="1"/>
            <a:r>
              <a:rPr lang="en-US" dirty="0"/>
              <a:t>Only assumption is random sampling</a:t>
            </a:r>
          </a:p>
          <a:p>
            <a:pPr lvl="1"/>
            <a:r>
              <a:rPr lang="en-US" dirty="0"/>
              <a:t>Something is invariant</a:t>
            </a:r>
          </a:p>
          <a:p>
            <a:r>
              <a:rPr lang="en-US" dirty="0"/>
              <a:t>Manipulates the probability distributions using rules and tools of </a:t>
            </a:r>
            <a:r>
              <a:rPr lang="en-US" dirty="0" err="1"/>
              <a:t>CoDa</a:t>
            </a:r>
            <a:endParaRPr lang="en-US" dirty="0"/>
          </a:p>
          <a:p>
            <a:r>
              <a:rPr lang="en-US" dirty="0"/>
              <a:t>Fully general method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AED73C-B64C-CB41-A272-132EAF5D04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December 2022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7462C5-E2A4-994D-B18B-7A8DAE244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Penn State</a:t>
            </a:r>
          </a:p>
        </p:txBody>
      </p:sp>
    </p:spTree>
    <p:extLst>
      <p:ext uri="{BB962C8B-B14F-4D97-AF65-F5344CB8AC3E}">
        <p14:creationId xmlns:p14="http://schemas.microsoft.com/office/powerpoint/2010/main" val="36723500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this hard (part 1)?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263667" y="1850550"/>
            <a:ext cx="3460231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/>
              <a:t>Lots of moving parts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pPr marL="742950" lvl="1" indent="-285750">
              <a:buFont typeface="Arial"/>
              <a:buChar char="•"/>
            </a:pPr>
            <a:r>
              <a:rPr lang="en-US" dirty="0"/>
              <a:t>Species can: </a:t>
            </a:r>
          </a:p>
          <a:p>
            <a:pPr marL="1200150" lvl="2" indent="-285750">
              <a:buFont typeface="Arial"/>
              <a:buChar char="•"/>
            </a:pPr>
            <a:r>
              <a:rPr lang="en-US" dirty="0"/>
              <a:t>==</a:t>
            </a:r>
          </a:p>
          <a:p>
            <a:pPr marL="1200150" lvl="2" indent="-285750">
              <a:buFont typeface="Arial"/>
              <a:buChar char="•"/>
            </a:pPr>
            <a:r>
              <a:rPr lang="en-US" dirty="0"/>
              <a:t>∆ abundance </a:t>
            </a:r>
          </a:p>
          <a:p>
            <a:pPr marL="1200150" lvl="2" indent="-285750" algn="just">
              <a:buFont typeface="Arial"/>
              <a:buChar char="•"/>
            </a:pPr>
            <a:r>
              <a:rPr lang="en-US" dirty="0"/>
              <a:t>∆ occurrence</a:t>
            </a:r>
          </a:p>
          <a:p>
            <a:pPr marL="742950" lvl="1" indent="-285750">
              <a:buFont typeface="Arial"/>
              <a:buChar char="•"/>
            </a:pPr>
            <a:endParaRPr lang="en-US" dirty="0"/>
          </a:p>
          <a:p>
            <a:pPr marL="742950" lvl="1" indent="-285750">
              <a:buFont typeface="Arial"/>
              <a:buChar char="•"/>
            </a:pPr>
            <a:r>
              <a:rPr lang="en-US" dirty="0"/>
              <a:t>Genes can: </a:t>
            </a:r>
          </a:p>
          <a:p>
            <a:pPr marL="1200150" lvl="2" indent="-285750">
              <a:buFont typeface="Arial"/>
              <a:buChar char="•"/>
            </a:pPr>
            <a:r>
              <a:rPr lang="en-US" dirty="0"/>
              <a:t>==</a:t>
            </a:r>
          </a:p>
          <a:p>
            <a:pPr marL="1200150" lvl="2" indent="-285750">
              <a:buFont typeface="Arial"/>
              <a:buChar char="•"/>
            </a:pPr>
            <a:r>
              <a:rPr lang="en-US" dirty="0"/>
              <a:t>∆ abundance</a:t>
            </a:r>
          </a:p>
          <a:p>
            <a:pPr marL="1200150" lvl="2" indent="-285750">
              <a:buFont typeface="Arial"/>
              <a:buChar char="•"/>
            </a:pPr>
            <a:r>
              <a:rPr lang="en-US" dirty="0"/>
              <a:t>∆ occurrence</a:t>
            </a:r>
          </a:p>
          <a:p>
            <a:pPr marL="742950" lvl="1" indent="-285750">
              <a:buFont typeface="Arial"/>
              <a:buChar char="•"/>
            </a:pPr>
            <a:endParaRPr lang="en-US" dirty="0"/>
          </a:p>
          <a:p>
            <a:pPr marL="742950" lvl="1" indent="-285750">
              <a:buFont typeface="Arial"/>
              <a:buChar char="•"/>
            </a:pP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Penn State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7C5A258-7666-F34A-9B0B-DA3BB31821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December 2022</a:t>
            </a:r>
            <a:endParaRPr lang="en-US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5AF7144D-679F-ED25-9BE6-A64C78EE70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6691" y="2126612"/>
            <a:ext cx="4918428" cy="260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751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>
            <a:extLst>
              <a:ext uri="{FF2B5EF4-FFF2-40B4-BE49-F238E27FC236}">
                <a16:creationId xmlns:a16="http://schemas.microsoft.com/office/drawing/2014/main" id="{BA7FE999-A002-D942-9754-8A2AB133DE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9633" y="4951352"/>
            <a:ext cx="903089" cy="524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F1236D8-9F35-2544-B1DB-5DF91D551C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77579" b="-177579"/>
          <a:stretch>
            <a:fillRect/>
          </a:stretch>
        </p:blipFill>
        <p:spPr>
          <a:xfrm>
            <a:off x="1098684" y="4523184"/>
            <a:ext cx="2667000" cy="1466850"/>
          </a:xfrm>
          <a:prstGeom prst="rect">
            <a:avLst/>
          </a:prstGeom>
        </p:spPr>
      </p:pic>
      <p:pic>
        <p:nvPicPr>
          <p:cNvPr id="6" name="Picture 7">
            <a:extLst>
              <a:ext uri="{FF2B5EF4-FFF2-40B4-BE49-F238E27FC236}">
                <a16:creationId xmlns:a16="http://schemas.microsoft.com/office/drawing/2014/main" id="{20C883AA-13E3-F34A-AFE8-21895A79DE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9660" y="1568054"/>
            <a:ext cx="1565672" cy="23883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9">
            <a:extLst>
              <a:ext uri="{FF2B5EF4-FFF2-40B4-BE49-F238E27FC236}">
                <a16:creationId xmlns:a16="http://schemas.microsoft.com/office/drawing/2014/main" id="{24291942-0465-044D-884F-DB80789446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750" y="2364582"/>
            <a:ext cx="795338" cy="7965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10">
            <a:extLst>
              <a:ext uri="{FF2B5EF4-FFF2-40B4-BE49-F238E27FC236}">
                <a16:creationId xmlns:a16="http://schemas.microsoft.com/office/drawing/2014/main" id="{3EEA6FFB-9D08-8943-911A-D0FF53B73D8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942" y="3153967"/>
            <a:ext cx="792956" cy="7929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15" descr="CoDa.pdf">
            <a:extLst>
              <a:ext uri="{FF2B5EF4-FFF2-40B4-BE49-F238E27FC236}">
                <a16:creationId xmlns:a16="http://schemas.microsoft.com/office/drawing/2014/main" id="{7B77764D-DCD5-C640-BB3D-C461DF7A126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0521" y="1637333"/>
            <a:ext cx="2370535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6">
            <a:extLst>
              <a:ext uri="{FF2B5EF4-FFF2-40B4-BE49-F238E27FC236}">
                <a16:creationId xmlns:a16="http://schemas.microsoft.com/office/drawing/2014/main" id="{CFFF3FA6-63C7-F340-B460-5037A9C6706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9750" y="4379119"/>
            <a:ext cx="1827610" cy="10215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5">
            <a:extLst>
              <a:ext uri="{FF2B5EF4-FFF2-40B4-BE49-F238E27FC236}">
                <a16:creationId xmlns:a16="http://schemas.microsoft.com/office/drawing/2014/main" id="{32AEBBC0-4A8F-9141-9934-D244E1A6A5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4648" y="4200973"/>
            <a:ext cx="1224310" cy="7155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350" dirty="0" err="1"/>
              <a:t>Gregor</a:t>
            </a:r>
            <a:r>
              <a:rPr lang="en-US" sz="1350" dirty="0"/>
              <a:t> Reid</a:t>
            </a:r>
          </a:p>
          <a:p>
            <a:pPr eaLnBrk="1" hangingPunct="1"/>
            <a:r>
              <a:rPr lang="en-US" sz="1350" dirty="0"/>
              <a:t>Jeremy Burton</a:t>
            </a:r>
          </a:p>
          <a:p>
            <a:pPr eaLnBrk="1" hangingPunct="1"/>
            <a:r>
              <a:rPr lang="en-US" sz="1350" dirty="0"/>
              <a:t>Daniel </a:t>
            </a:r>
            <a:r>
              <a:rPr lang="en-US" sz="1350" dirty="0" err="1"/>
              <a:t>Giguere</a:t>
            </a:r>
            <a:endParaRPr lang="en-US" sz="1350" dirty="0"/>
          </a:p>
        </p:txBody>
      </p:sp>
      <p:sp>
        <p:nvSpPr>
          <p:cNvPr id="12" name="TextBox 17">
            <a:extLst>
              <a:ext uri="{FF2B5EF4-FFF2-40B4-BE49-F238E27FC236}">
                <a16:creationId xmlns:a16="http://schemas.microsoft.com/office/drawing/2014/main" id="{06F87CA3-9AFF-BD4D-A3CE-69A3BB0892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41897" y="2493169"/>
            <a:ext cx="921086" cy="13388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350" dirty="0"/>
              <a:t>Andrew</a:t>
            </a:r>
          </a:p>
          <a:p>
            <a:pPr eaLnBrk="1" hangingPunct="1"/>
            <a:r>
              <a:rPr lang="en-US" sz="1350" dirty="0"/>
              <a:t>Fernandes</a:t>
            </a:r>
          </a:p>
          <a:p>
            <a:pPr eaLnBrk="1" hangingPunct="1"/>
            <a:endParaRPr lang="en-US" sz="1350" dirty="0"/>
          </a:p>
          <a:p>
            <a:pPr eaLnBrk="1" hangingPunct="1"/>
            <a:endParaRPr lang="en-US" sz="1350" dirty="0"/>
          </a:p>
          <a:p>
            <a:pPr eaLnBrk="1" hangingPunct="1"/>
            <a:r>
              <a:rPr lang="en-US" sz="1350" dirty="0"/>
              <a:t>Jean</a:t>
            </a:r>
          </a:p>
          <a:p>
            <a:pPr eaLnBrk="1" hangingPunct="1"/>
            <a:r>
              <a:rPr lang="en-US" sz="1350" dirty="0" err="1"/>
              <a:t>Macklaim</a:t>
            </a:r>
            <a:endParaRPr lang="en-US" sz="1350" dirty="0"/>
          </a:p>
        </p:txBody>
      </p:sp>
      <p:sp>
        <p:nvSpPr>
          <p:cNvPr id="13" name="TextBox 5">
            <a:extLst>
              <a:ext uri="{FF2B5EF4-FFF2-40B4-BE49-F238E27FC236}">
                <a16:creationId xmlns:a16="http://schemas.microsoft.com/office/drawing/2014/main" id="{19D7C1D6-086F-0042-9A1F-85D546D781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38851" y="2612737"/>
            <a:ext cx="1772665" cy="15465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350" dirty="0"/>
              <a:t>Vera </a:t>
            </a:r>
            <a:r>
              <a:rPr lang="en-US" sz="1350" dirty="0" err="1"/>
              <a:t>Pawlowsky-Glahn</a:t>
            </a:r>
            <a:endParaRPr lang="en-US" sz="1350" dirty="0"/>
          </a:p>
          <a:p>
            <a:pPr eaLnBrk="1" hangingPunct="1"/>
            <a:r>
              <a:rPr lang="en-US" sz="1350" dirty="0"/>
              <a:t>Juan Jose </a:t>
            </a:r>
            <a:r>
              <a:rPr lang="en-US" sz="1350" dirty="0" err="1"/>
              <a:t>Egozcue</a:t>
            </a:r>
            <a:endParaRPr lang="en-US" sz="1350" dirty="0"/>
          </a:p>
          <a:p>
            <a:pPr eaLnBrk="1" hangingPunct="1"/>
            <a:endParaRPr lang="en-US" sz="1350" dirty="0"/>
          </a:p>
          <a:p>
            <a:pPr eaLnBrk="1" hangingPunct="1"/>
            <a:r>
              <a:rPr lang="en-US" sz="1350" dirty="0"/>
              <a:t>Justin Silverman</a:t>
            </a:r>
          </a:p>
          <a:p>
            <a:pPr eaLnBrk="1" hangingPunct="1"/>
            <a:r>
              <a:rPr lang="en-US" sz="1350" dirty="0"/>
              <a:t>     </a:t>
            </a:r>
            <a:r>
              <a:rPr lang="en-US" sz="1350" dirty="0" err="1"/>
              <a:t>philr</a:t>
            </a:r>
            <a:r>
              <a:rPr lang="en-US" sz="1350" dirty="0"/>
              <a:t> </a:t>
            </a:r>
          </a:p>
          <a:p>
            <a:pPr eaLnBrk="1" hangingPunct="1"/>
            <a:r>
              <a:rPr lang="en-US" sz="1350" dirty="0"/>
              <a:t>Tom Quinn</a:t>
            </a:r>
          </a:p>
          <a:p>
            <a:pPr eaLnBrk="1" hangingPunct="1"/>
            <a:r>
              <a:rPr lang="en-US" sz="1350" dirty="0"/>
              <a:t>     </a:t>
            </a:r>
            <a:r>
              <a:rPr lang="en-US" sz="1350" dirty="0" err="1"/>
              <a:t>propr</a:t>
            </a:r>
            <a:r>
              <a:rPr lang="en-US" sz="1350" dirty="0"/>
              <a:t> </a:t>
            </a:r>
          </a:p>
        </p:txBody>
      </p:sp>
      <p:pic>
        <p:nvPicPr>
          <p:cNvPr id="14" name="Picture 1">
            <a:extLst>
              <a:ext uri="{FF2B5EF4-FFF2-40B4-BE49-F238E27FC236}">
                <a16:creationId xmlns:a16="http://schemas.microsoft.com/office/drawing/2014/main" id="{008149A0-5A56-C045-9767-4317705A4AE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592" y="1512094"/>
            <a:ext cx="1941909" cy="757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E80A1DF-AF21-E547-84E0-590D21E3859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43746" y="4324350"/>
            <a:ext cx="1428750" cy="25717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A8BE065-F98F-AE4A-88E5-0A8464B3039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251253" y="4219457"/>
            <a:ext cx="1133475" cy="381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FB9E3E5-1B17-AF4C-8632-114CAFF7DAC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322612" y="4716063"/>
            <a:ext cx="1671638" cy="25717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95F15A9-C369-9E44-A876-E9B108517D4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188619" y="4473173"/>
            <a:ext cx="795618" cy="3810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FB069C2-4E4A-1D4E-992C-5B76F6FAD5F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126286" y="3994783"/>
            <a:ext cx="991458" cy="384787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BA64E3-F04C-8D42-8AA7-4AAEE2FDF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December 2022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B2604A-2732-4244-AE4C-02E2A9D78F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Penn State</a:t>
            </a:r>
          </a:p>
        </p:txBody>
      </p:sp>
    </p:spTree>
    <p:extLst>
      <p:ext uri="{BB962C8B-B14F-4D97-AF65-F5344CB8AC3E}">
        <p14:creationId xmlns:p14="http://schemas.microsoft.com/office/powerpoint/2010/main" val="35455666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 sequence data are variable</a:t>
            </a:r>
            <a:endParaRPr lang="en-US" b="1" dirty="0"/>
          </a:p>
        </p:txBody>
      </p:sp>
      <p:sp>
        <p:nvSpPr>
          <p:cNvPr id="19" name="Date Placeholder 1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December 2022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Penn State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805471" y="6308208"/>
            <a:ext cx="1439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Fernandes, </a:t>
            </a:r>
            <a:r>
              <a:rPr lang="en-US" sz="900" dirty="0" err="1">
                <a:solidFill>
                  <a:schemeClr val="bg1">
                    <a:lumMod val="50000"/>
                  </a:schemeClr>
                </a:solidFill>
              </a:rPr>
              <a:t>PLoS</a:t>
            </a:r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 ONE 2013</a:t>
            </a:r>
          </a:p>
          <a:p>
            <a:r>
              <a:rPr lang="en-US" sz="900" dirty="0" err="1">
                <a:solidFill>
                  <a:schemeClr val="bg1">
                    <a:lumMod val="50000"/>
                  </a:schemeClr>
                </a:solidFill>
              </a:rPr>
              <a:t>Gloor</a:t>
            </a:r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en-US" sz="900" dirty="0" err="1">
                <a:solidFill>
                  <a:schemeClr val="bg1">
                    <a:lumMod val="50000"/>
                  </a:schemeClr>
                </a:solidFill>
              </a:rPr>
              <a:t>Aus</a:t>
            </a:r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 J. Stat. 2016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E01287A-E08C-6347-BC43-AE0FFA2D7E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3450" y="1740758"/>
            <a:ext cx="1206500" cy="1701800"/>
          </a:xfrm>
          <a:prstGeom prst="rect">
            <a:avLst/>
          </a:prstGeom>
        </p:spPr>
      </p:pic>
      <p:pic>
        <p:nvPicPr>
          <p:cNvPr id="17" name="Content Placeholder 12">
            <a:extLst>
              <a:ext uri="{FF2B5EF4-FFF2-40B4-BE49-F238E27FC236}">
                <a16:creationId xmlns:a16="http://schemas.microsoft.com/office/drawing/2014/main" id="{93C6ED79-DC4D-6344-B285-266B05FC27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24" r="1623"/>
          <a:stretch/>
        </p:blipFill>
        <p:spPr>
          <a:xfrm>
            <a:off x="5696523" y="1829705"/>
            <a:ext cx="1108948" cy="161678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38714A3-CF68-0948-AC00-11B6890E1C25}"/>
              </a:ext>
            </a:extLst>
          </p:cNvPr>
          <p:cNvSpPr txBox="1"/>
          <p:nvPr/>
        </p:nvSpPr>
        <p:spPr>
          <a:xfrm>
            <a:off x="7605826" y="3495813"/>
            <a:ext cx="184666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endParaRPr lang="en-US" sz="12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DAA91CF-9D5B-B641-8DC9-E6D85B680A34}"/>
              </a:ext>
            </a:extLst>
          </p:cNvPr>
          <p:cNvSpPr txBox="1"/>
          <p:nvPr/>
        </p:nvSpPr>
        <p:spPr>
          <a:xfrm>
            <a:off x="5845190" y="3509713"/>
            <a:ext cx="184666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endParaRPr lang="en-US" sz="120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B0AADF65-58B5-4642-B834-0F308457D9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6523" y="3600383"/>
            <a:ext cx="1231900" cy="16637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EE775D3-5E1D-1241-8080-1D908C6D1E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83450" y="3581057"/>
            <a:ext cx="1231900" cy="16637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C75C70B2-0E9F-9342-B5C2-8AF272B04FF1}"/>
              </a:ext>
            </a:extLst>
          </p:cNvPr>
          <p:cNvSpPr txBox="1"/>
          <p:nvPr/>
        </p:nvSpPr>
        <p:spPr>
          <a:xfrm>
            <a:off x="1353508" y="1822103"/>
            <a:ext cx="344444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Same features from same samples from the same library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Sequenced on different lanes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should get comparable answers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can estimate the variability by sampling </a:t>
            </a:r>
            <a:r>
              <a:rPr lang="en-US" dirty="0">
                <a:solidFill>
                  <a:srgbClr val="C00000"/>
                </a:solidFill>
              </a:rPr>
              <a:t>Dirichlet</a:t>
            </a:r>
            <a:r>
              <a:rPr lang="en-US" dirty="0"/>
              <a:t> instances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Multivariate, constrained balls in an urn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28151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Think of the 0s!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7549" y="1565025"/>
            <a:ext cx="3892065" cy="2653868"/>
          </a:xfrm>
        </p:spPr>
        <p:txBody>
          <a:bodyPr>
            <a:noAutofit/>
          </a:bodyPr>
          <a:lstStyle/>
          <a:p>
            <a:r>
              <a:rPr lang="en-US" sz="2000" dirty="0"/>
              <a:t>0 count can be real – or a non-detect</a:t>
            </a:r>
          </a:p>
          <a:p>
            <a:r>
              <a:rPr lang="en-US" sz="2000" dirty="0"/>
              <a:t>0 count is not 0 probability to detect the count</a:t>
            </a:r>
          </a:p>
          <a:p>
            <a:r>
              <a:rPr lang="en-US" sz="2000" i="1" dirty="0"/>
              <a:t>p</a:t>
            </a:r>
            <a:r>
              <a:rPr lang="en-US" sz="2000" i="1" baseline="-25000" dirty="0"/>
              <a:t>i </a:t>
            </a:r>
            <a:r>
              <a:rPr lang="en-US" sz="2000" dirty="0"/>
              <a:t>= 0 is strong, invalid, assumption</a:t>
            </a:r>
          </a:p>
          <a:p>
            <a:r>
              <a:rPr lang="en-US" sz="2000" dirty="0"/>
              <a:t>[</a:t>
            </a:r>
            <a:r>
              <a:rPr lang="en-US" sz="2000" i="1" dirty="0"/>
              <a:t>P</a:t>
            </a:r>
            <a:r>
              <a:rPr lang="en-US" sz="2000" i="1" baseline="-25000" dirty="0"/>
              <a:t>i </a:t>
            </a:r>
            <a:r>
              <a:rPr lang="en-US" sz="2000" dirty="0"/>
              <a:t>&gt;</a:t>
            </a:r>
            <a:r>
              <a:rPr lang="en-US" sz="2000" i="1" dirty="0"/>
              <a:t> </a:t>
            </a:r>
            <a:r>
              <a:rPr lang="en-US" sz="2000" dirty="0"/>
              <a:t>0,</a:t>
            </a:r>
            <a:r>
              <a:rPr lang="en-US" sz="2000" i="1" dirty="0"/>
              <a:t> P</a:t>
            </a:r>
            <a:r>
              <a:rPr lang="en-US" sz="2000" i="1" baseline="-25000" dirty="0"/>
              <a:t>i </a:t>
            </a:r>
            <a:r>
              <a:rPr lang="en-US" sz="2000" dirty="0"/>
              <a:t>→0]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December 2022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Penn State</a:t>
            </a:r>
          </a:p>
        </p:txBody>
      </p:sp>
      <p:pic>
        <p:nvPicPr>
          <p:cNvPr id="14" name="Picture 13" descr="replicate_Evalue.pdf">
            <a:extLst>
              <a:ext uri="{FF2B5EF4-FFF2-40B4-BE49-F238E27FC236}">
                <a16:creationId xmlns:a16="http://schemas.microsoft.com/office/drawing/2014/main" id="{A8087876-0A78-0A4F-AB3D-6A098DA4D3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6107" y="2813271"/>
            <a:ext cx="2978064" cy="2978064"/>
          </a:xfrm>
          <a:prstGeom prst="rect">
            <a:avLst/>
          </a:prstGeom>
        </p:spPr>
      </p:pic>
      <p:sp>
        <p:nvSpPr>
          <p:cNvPr id="15" name="Footer Placeholder 3">
            <a:extLst>
              <a:ext uri="{FF2B5EF4-FFF2-40B4-BE49-F238E27FC236}">
                <a16:creationId xmlns:a16="http://schemas.microsoft.com/office/drawing/2014/main" id="{C09CFE15-142C-2E44-B43D-9E288A33378E}"/>
              </a:ext>
            </a:extLst>
          </p:cNvPr>
          <p:cNvSpPr txBox="1">
            <a:spLocks/>
          </p:cNvSpPr>
          <p:nvPr/>
        </p:nvSpPr>
        <p:spPr>
          <a:xfrm>
            <a:off x="3183255" y="5624514"/>
            <a:ext cx="2777490" cy="273844"/>
          </a:xfrm>
          <a:prstGeom prst="rect">
            <a:avLst/>
          </a:prstGeom>
        </p:spPr>
        <p:txBody>
          <a:bodyPr vert="horz" lIns="82296" tIns="41148" rIns="82296" bIns="41148" rtlCol="0" anchor="ctr"/>
          <a:lstStyle>
            <a:defPPr>
              <a:defRPr lang="en-US"/>
            </a:defPPr>
            <a:lvl1pPr marL="0" algn="ctr" defTabSz="4572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10"/>
              <a:t>EBI Hinxton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1642CCA-4DEC-2447-A98D-193D7F02839C}"/>
              </a:ext>
            </a:extLst>
          </p:cNvPr>
          <p:cNvSpPr txBox="1"/>
          <p:nvPr/>
        </p:nvSpPr>
        <p:spPr>
          <a:xfrm>
            <a:off x="6817815" y="6356351"/>
            <a:ext cx="1439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Fernandes, </a:t>
            </a:r>
            <a:r>
              <a:rPr lang="en-US" sz="900" dirty="0" err="1">
                <a:solidFill>
                  <a:schemeClr val="bg1">
                    <a:lumMod val="50000"/>
                  </a:schemeClr>
                </a:solidFill>
              </a:rPr>
              <a:t>PLoS</a:t>
            </a:r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 ONE 2013</a:t>
            </a:r>
          </a:p>
          <a:p>
            <a:r>
              <a:rPr lang="en-US" sz="900" dirty="0" err="1">
                <a:solidFill>
                  <a:schemeClr val="bg1">
                    <a:lumMod val="50000"/>
                  </a:schemeClr>
                </a:solidFill>
              </a:rPr>
              <a:t>Gloor</a:t>
            </a:r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en-US" sz="900" dirty="0" err="1">
                <a:solidFill>
                  <a:schemeClr val="bg1">
                    <a:lumMod val="50000"/>
                  </a:schemeClr>
                </a:solidFill>
              </a:rPr>
              <a:t>Aus</a:t>
            </a:r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 J. Stat. 2016</a:t>
            </a:r>
          </a:p>
        </p:txBody>
      </p:sp>
      <p:pic>
        <p:nvPicPr>
          <p:cNvPr id="18" name="Picture 17" descr="replicate_lowEvalue.pdf">
            <a:extLst>
              <a:ext uri="{FF2B5EF4-FFF2-40B4-BE49-F238E27FC236}">
                <a16:creationId xmlns:a16="http://schemas.microsoft.com/office/drawing/2014/main" id="{B9FF1F94-C4BC-E94A-A0A4-E645FB19CC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1296" y="3858176"/>
            <a:ext cx="1893231" cy="1893231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B3D61BF1-E3C5-B54F-A6D6-3B881CB23340}"/>
              </a:ext>
            </a:extLst>
          </p:cNvPr>
          <p:cNvSpPr/>
          <p:nvPr/>
        </p:nvSpPr>
        <p:spPr>
          <a:xfrm>
            <a:off x="5500294" y="4735286"/>
            <a:ext cx="337458" cy="228600"/>
          </a:xfrm>
          <a:prstGeom prst="rect">
            <a:avLst/>
          </a:prstGeom>
          <a:noFill/>
          <a:ln>
            <a:solidFill>
              <a:schemeClr val="accent4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2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C1FF480-5BC8-1049-BD58-5352BD25FFED}"/>
              </a:ext>
            </a:extLst>
          </p:cNvPr>
          <p:cNvCxnSpPr>
            <a:cxnSpLocks/>
          </p:cNvCxnSpPr>
          <p:nvPr/>
        </p:nvCxnSpPr>
        <p:spPr>
          <a:xfrm>
            <a:off x="4554458" y="4560088"/>
            <a:ext cx="961531" cy="17277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5E756C5-00BB-C04F-A515-9A22194E4E4E}"/>
              </a:ext>
            </a:extLst>
          </p:cNvPr>
          <p:cNvCxnSpPr>
            <a:cxnSpLocks/>
          </p:cNvCxnSpPr>
          <p:nvPr/>
        </p:nvCxnSpPr>
        <p:spPr>
          <a:xfrm flipV="1">
            <a:off x="4538763" y="4973550"/>
            <a:ext cx="961531" cy="13873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74903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this hard (part 2)</a:t>
            </a:r>
          </a:p>
        </p:txBody>
      </p:sp>
      <p:pic>
        <p:nvPicPr>
          <p:cNvPr id="7" name="Content Placeholder 6" descr="simple_figure.pdf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4" r="-287" b="29171"/>
          <a:stretch/>
        </p:blipFill>
        <p:spPr>
          <a:xfrm>
            <a:off x="1111023" y="2844122"/>
            <a:ext cx="3835853" cy="2358796"/>
          </a:xfr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December 2022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Penn State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C814744-3809-394A-B0B0-DA227A6A3643}"/>
              </a:ext>
            </a:extLst>
          </p:cNvPr>
          <p:cNvSpPr txBox="1"/>
          <p:nvPr/>
        </p:nvSpPr>
        <p:spPr>
          <a:xfrm>
            <a:off x="6457950" y="6423497"/>
            <a:ext cx="156966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err="1">
                <a:solidFill>
                  <a:schemeClr val="bg1">
                    <a:lumMod val="50000"/>
                  </a:schemeClr>
                </a:solidFill>
              </a:rPr>
              <a:t>Gloor</a:t>
            </a:r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 et al Front. Micro. 2017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067853-8071-390E-D19B-F9E063F2CE94}"/>
              </a:ext>
            </a:extLst>
          </p:cNvPr>
          <p:cNvSpPr txBox="1"/>
          <p:nvPr/>
        </p:nvSpPr>
        <p:spPr>
          <a:xfrm>
            <a:off x="5215541" y="3633258"/>
            <a:ext cx="346023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u="sng" dirty="0"/>
              <a:t>We don’t measure the moving parts directly</a:t>
            </a:r>
            <a:endParaRPr lang="en-US" sz="2400" dirty="0"/>
          </a:p>
          <a:p>
            <a:pPr marL="742950" lvl="1" indent="-285750">
              <a:buFont typeface="Arial"/>
              <a:buChar char="•"/>
            </a:pPr>
            <a:endParaRPr lang="en-US" sz="2400" dirty="0"/>
          </a:p>
          <a:p>
            <a:pPr marL="742950" lvl="1" indent="-285750">
              <a:buFont typeface="Arial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687821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5B5651C3-8952-97BE-4556-6CF9452C0C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387882"/>
            <a:ext cx="4665245" cy="466524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B96D344-C851-2F4E-A813-287ADCED2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this hard (part 3)?</a:t>
            </a:r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6366438E-2BCF-264B-9548-4E05223E71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December 2022</a:t>
            </a:r>
            <a:endParaRPr lang="en-US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A1847145-227E-3C40-A153-1943538E9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Penn State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A2C8217-29AE-BA99-5F9F-274B2653650C}"/>
              </a:ext>
            </a:extLst>
          </p:cNvPr>
          <p:cNvCxnSpPr>
            <a:cxnSpLocks/>
          </p:cNvCxnSpPr>
          <p:nvPr/>
        </p:nvCxnSpPr>
        <p:spPr>
          <a:xfrm flipH="1">
            <a:off x="1443789" y="2727158"/>
            <a:ext cx="4427622" cy="586468"/>
          </a:xfrm>
          <a:prstGeom prst="straightConnector1">
            <a:avLst/>
          </a:prstGeom>
          <a:ln w="53975">
            <a:solidFill>
              <a:srgbClr val="092FF2">
                <a:alpha val="4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D148166-22E5-2CC0-3DCC-4443B847DEB5}"/>
              </a:ext>
            </a:extLst>
          </p:cNvPr>
          <p:cNvSpPr txBox="1"/>
          <p:nvPr/>
        </p:nvSpPr>
        <p:spPr>
          <a:xfrm>
            <a:off x="5901904" y="1300196"/>
            <a:ext cx="2405210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Most tools are </a:t>
            </a:r>
          </a:p>
          <a:p>
            <a:r>
              <a:rPr lang="en-US" sz="2400" dirty="0"/>
              <a:t>designed for: </a:t>
            </a:r>
          </a:p>
          <a:p>
            <a:endParaRPr lang="en-US" sz="2400" dirty="0"/>
          </a:p>
          <a:p>
            <a:r>
              <a:rPr lang="en-US" sz="2400" dirty="0"/>
              <a:t>This</a:t>
            </a:r>
          </a:p>
          <a:p>
            <a:endParaRPr lang="en-US" sz="2400" dirty="0"/>
          </a:p>
          <a:p>
            <a:r>
              <a:rPr lang="en-US" sz="2400" dirty="0"/>
              <a:t>Maybe this</a:t>
            </a:r>
          </a:p>
          <a:p>
            <a:endParaRPr lang="en-US" sz="2400" dirty="0"/>
          </a:p>
          <a:p>
            <a:r>
              <a:rPr lang="en-US" sz="2400" dirty="0"/>
              <a:t>Not this</a:t>
            </a:r>
          </a:p>
          <a:p>
            <a:endParaRPr lang="en-US" sz="2400" dirty="0"/>
          </a:p>
          <a:p>
            <a:r>
              <a:rPr lang="en-US" sz="2400" dirty="0"/>
              <a:t>Or this</a:t>
            </a:r>
          </a:p>
          <a:p>
            <a:endParaRPr lang="en-US" sz="2400" dirty="0"/>
          </a:p>
          <a:p>
            <a:r>
              <a:rPr lang="en-US" sz="2400" dirty="0"/>
              <a:t>Definitely not this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C7A12D4-09C2-A088-EBE4-EAE3BD88BA3D}"/>
              </a:ext>
            </a:extLst>
          </p:cNvPr>
          <p:cNvCxnSpPr>
            <a:cxnSpLocks/>
          </p:cNvCxnSpPr>
          <p:nvPr/>
        </p:nvCxnSpPr>
        <p:spPr>
          <a:xfrm flipH="1" flipV="1">
            <a:off x="2807368" y="3616850"/>
            <a:ext cx="2989022" cy="1178715"/>
          </a:xfrm>
          <a:prstGeom prst="straightConnector1">
            <a:avLst/>
          </a:prstGeom>
          <a:ln w="53975">
            <a:solidFill>
              <a:schemeClr val="tx1">
                <a:alpha val="3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7DA659D-D02B-4541-F142-712D39D504B9}"/>
              </a:ext>
            </a:extLst>
          </p:cNvPr>
          <p:cNvCxnSpPr>
            <a:cxnSpLocks/>
          </p:cNvCxnSpPr>
          <p:nvPr/>
        </p:nvCxnSpPr>
        <p:spPr>
          <a:xfrm flipH="1" flipV="1">
            <a:off x="2062119" y="3562353"/>
            <a:ext cx="3809292" cy="2009648"/>
          </a:xfrm>
          <a:prstGeom prst="straightConnector1">
            <a:avLst/>
          </a:prstGeom>
          <a:ln w="53975">
            <a:solidFill>
              <a:srgbClr val="FF0000">
                <a:alpha val="3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FFA7FF0-B9C3-5694-27B2-215E3A3319E6}"/>
              </a:ext>
            </a:extLst>
          </p:cNvPr>
          <p:cNvCxnSpPr>
            <a:cxnSpLocks/>
          </p:cNvCxnSpPr>
          <p:nvPr/>
        </p:nvCxnSpPr>
        <p:spPr>
          <a:xfrm flipH="1">
            <a:off x="2454442" y="3401828"/>
            <a:ext cx="3341948" cy="13955"/>
          </a:xfrm>
          <a:prstGeom prst="straightConnector1">
            <a:avLst/>
          </a:prstGeom>
          <a:ln w="53975">
            <a:solidFill>
              <a:srgbClr val="77E8E9">
                <a:alpha val="4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D56121DD-CB97-AD02-B115-8F8594527256}"/>
              </a:ext>
            </a:extLst>
          </p:cNvPr>
          <p:cNvCxnSpPr>
            <a:cxnSpLocks/>
          </p:cNvCxnSpPr>
          <p:nvPr/>
        </p:nvCxnSpPr>
        <p:spPr>
          <a:xfrm flipH="1">
            <a:off x="2213811" y="4042611"/>
            <a:ext cx="3582579" cy="55365"/>
          </a:xfrm>
          <a:prstGeom prst="straightConnector1">
            <a:avLst/>
          </a:prstGeom>
          <a:ln w="53975">
            <a:solidFill>
              <a:schemeClr val="accent5">
                <a:lumMod val="60000"/>
                <a:lumOff val="40000"/>
                <a:alpha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51824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24072" y="311223"/>
            <a:ext cx="4939868" cy="1676603"/>
          </a:xfrm>
        </p:spPr>
        <p:txBody>
          <a:bodyPr>
            <a:normAutofit/>
          </a:bodyPr>
          <a:lstStyle/>
          <a:p>
            <a:r>
              <a:rPr lang="en-US" dirty="0"/>
              <a:t>We have problems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D41476-C48C-914F-80C0-A3D9C83B6F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81" r="11725"/>
          <a:stretch/>
        </p:blipFill>
        <p:spPr>
          <a:xfrm>
            <a:off x="20" y="10"/>
            <a:ext cx="3476673" cy="6857990"/>
          </a:xfrm>
          <a:prstGeom prst="rect">
            <a:avLst/>
          </a:prstGeom>
          <a:effectLst/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24073" y="1610139"/>
            <a:ext cx="4939867" cy="4368524"/>
          </a:xfrm>
        </p:spPr>
        <p:txBody>
          <a:bodyPr>
            <a:normAutofit/>
          </a:bodyPr>
          <a:lstStyle/>
          <a:p>
            <a:r>
              <a:rPr lang="en-US" sz="1400" dirty="0"/>
              <a:t>Sequencing data are probabilistic random samples</a:t>
            </a:r>
          </a:p>
          <a:p>
            <a:pPr lvl="1"/>
            <a:r>
              <a:rPr lang="en-US" sz="1400" dirty="0"/>
              <a:t>Almost always point estimates or worse – averages</a:t>
            </a:r>
          </a:p>
          <a:p>
            <a:r>
              <a:rPr lang="en-US" sz="1400" dirty="0"/>
              <a:t>Sequencing data are compositions</a:t>
            </a:r>
          </a:p>
          <a:p>
            <a:pPr lvl="1"/>
            <a:r>
              <a:rPr lang="en-US" sz="1400" dirty="0"/>
              <a:t>everything correlates with everything</a:t>
            </a:r>
          </a:p>
          <a:p>
            <a:pPr lvl="1"/>
            <a:r>
              <a:rPr lang="en-US" sz="1400" dirty="0"/>
              <a:t>the levels are confounded if the bacterial load (or the total amount of mRNA) differs between samples</a:t>
            </a:r>
          </a:p>
          <a:p>
            <a:pPr lvl="1"/>
            <a:r>
              <a:rPr lang="en-US" sz="1400" dirty="0"/>
              <a:t>our conclusions change when we include or exclude different sets of features</a:t>
            </a:r>
          </a:p>
          <a:p>
            <a:pPr marL="457200" lvl="1" indent="0">
              <a:buNone/>
            </a:pPr>
            <a:r>
              <a:rPr lang="en-US" sz="800" dirty="0">
                <a:solidFill>
                  <a:schemeClr val="bg1">
                    <a:lumMod val="65000"/>
                  </a:schemeClr>
                </a:solidFill>
              </a:rPr>
              <a:t>(Pearson 1896 Proceedings of the Royal Society of London 60, 489: Aitchison 1986 The Statistical Analysis of Compositional Data: Lovell 2015 </a:t>
            </a:r>
            <a:r>
              <a:rPr lang="en-US" sz="800" dirty="0" err="1">
                <a:solidFill>
                  <a:schemeClr val="bg1">
                    <a:lumMod val="65000"/>
                  </a:schemeClr>
                </a:solidFill>
              </a:rPr>
              <a:t>PLoS</a:t>
            </a:r>
            <a:r>
              <a:rPr lang="en-US" sz="8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800" dirty="0" err="1">
                <a:solidFill>
                  <a:schemeClr val="bg1">
                    <a:lumMod val="65000"/>
                  </a:schemeClr>
                </a:solidFill>
              </a:rPr>
              <a:t>Comput</a:t>
            </a:r>
            <a:r>
              <a:rPr lang="en-US" sz="800" dirty="0">
                <a:solidFill>
                  <a:schemeClr val="bg1">
                    <a:lumMod val="65000"/>
                  </a:schemeClr>
                </a:solidFill>
              </a:rPr>
              <a:t> Bio,11:e1004075 )</a:t>
            </a:r>
          </a:p>
          <a:p>
            <a:r>
              <a:rPr lang="en-US" sz="1400" dirty="0"/>
              <a:t>Sequencing data are high-dimensional</a:t>
            </a:r>
          </a:p>
          <a:p>
            <a:pPr lvl="1"/>
            <a:r>
              <a:rPr lang="en-US" sz="1400" dirty="0"/>
              <a:t>Therefore statistical analyses can be wildly optimistic</a:t>
            </a:r>
          </a:p>
          <a:p>
            <a:r>
              <a:rPr lang="en-US" sz="1400" dirty="0"/>
              <a:t>Sequencing data are sparse</a:t>
            </a:r>
          </a:p>
          <a:p>
            <a:pPr lvl="1"/>
            <a:r>
              <a:rPr lang="en-US" sz="1400" dirty="0"/>
              <a:t>Therefore we need to estimate many of our values</a:t>
            </a:r>
          </a:p>
          <a:p>
            <a:r>
              <a:rPr lang="en-US" sz="1400" dirty="0"/>
              <a:t>Most of us are, at best, begrudgingly aware of the problems</a:t>
            </a:r>
          </a:p>
          <a:p>
            <a:pPr marL="0" indent="0">
              <a:buNone/>
            </a:pPr>
            <a:endParaRPr lang="en-US" sz="1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724072" y="6356350"/>
            <a:ext cx="3104351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/>
              <a:t>Penn State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29C7C2E-A09A-5E43-9FC8-473370550C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December 2022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5528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dirty="0">
                <a:latin typeface="Calibri" charset="0"/>
              </a:rPr>
              <a:t>Data as counts</a:t>
            </a:r>
          </a:p>
        </p:txBody>
      </p:sp>
      <p:sp>
        <p:nvSpPr>
          <p:cNvPr id="30723" name="Content Placeholder 2"/>
          <p:cNvSpPr>
            <a:spLocks noGrp="1"/>
          </p:cNvSpPr>
          <p:nvPr>
            <p:ph idx="1"/>
          </p:nvPr>
        </p:nvSpPr>
        <p:spPr>
          <a:xfrm>
            <a:off x="2192488" y="4100647"/>
            <a:ext cx="4292214" cy="1398558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  <a:defRPr/>
            </a:pPr>
            <a:r>
              <a:rPr lang="en-US" b="1" u="sng" dirty="0">
                <a:latin typeface="Calibri" charset="0"/>
              </a:rPr>
              <a:t>Example 100 random sample sets</a:t>
            </a:r>
          </a:p>
          <a:p>
            <a:pPr marL="411480" lvl="1" indent="0">
              <a:buNone/>
              <a:defRPr/>
            </a:pPr>
            <a:r>
              <a:rPr lang="en-US" dirty="0">
                <a:latin typeface="Calibri" charset="0"/>
              </a:rPr>
              <a:t>	range=1800-2200</a:t>
            </a:r>
          </a:p>
          <a:p>
            <a:pPr marL="411480" lvl="1" indent="0">
              <a:buNone/>
              <a:defRPr/>
            </a:pPr>
            <a:r>
              <a:rPr lang="en-US" dirty="0">
                <a:latin typeface="Calibri" charset="0"/>
              </a:rPr>
              <a:t>	range= 8000-12000</a:t>
            </a:r>
          </a:p>
          <a:p>
            <a:pPr marL="411480" lvl="1" indent="0">
              <a:buNone/>
              <a:defRPr/>
            </a:pPr>
            <a:r>
              <a:rPr lang="en-US" dirty="0">
                <a:latin typeface="Calibri" charset="0"/>
              </a:rPr>
              <a:t>	range=450-550</a:t>
            </a:r>
          </a:p>
          <a:p>
            <a:pPr lvl="1" eaLnBrk="1" hangingPunct="1">
              <a:defRPr/>
            </a:pPr>
            <a:endParaRPr lang="en-US" dirty="0">
              <a:latin typeface="Calibri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December 2022</a:t>
            </a:r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Penn State</a:t>
            </a:r>
          </a:p>
        </p:txBody>
      </p:sp>
      <p:sp>
        <p:nvSpPr>
          <p:cNvPr id="18435" name="TextBox 14"/>
          <p:cNvSpPr txBox="1">
            <a:spLocks noChangeArrowheads="1"/>
          </p:cNvSpPr>
          <p:nvPr/>
        </p:nvSpPr>
        <p:spPr bwMode="auto">
          <a:xfrm>
            <a:off x="2573789" y="4428143"/>
            <a:ext cx="774383" cy="8402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20" dirty="0"/>
              <a:t>🐯</a:t>
            </a:r>
          </a:p>
          <a:p>
            <a:pPr eaLnBrk="1" hangingPunct="1"/>
            <a:r>
              <a:rPr lang="en-US" sz="1620" dirty="0"/>
              <a:t>🐞</a:t>
            </a:r>
          </a:p>
          <a:p>
            <a:pPr eaLnBrk="1" hangingPunct="1"/>
            <a:r>
              <a:rPr lang="en-US" sz="1620" dirty="0"/>
              <a:t>👽</a:t>
            </a:r>
          </a:p>
        </p:txBody>
      </p:sp>
      <p:pic>
        <p:nvPicPr>
          <p:cNvPr id="18437" name="Picture 6" descr="tiger_count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028" y="1915086"/>
            <a:ext cx="7607360" cy="217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F86D3F1-F028-EF47-963E-3C1E57479380}"/>
              </a:ext>
            </a:extLst>
          </p:cNvPr>
          <p:cNvSpPr txBox="1"/>
          <p:nvPr/>
        </p:nvSpPr>
        <p:spPr>
          <a:xfrm>
            <a:off x="6484702" y="5268373"/>
            <a:ext cx="156966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err="1">
                <a:solidFill>
                  <a:schemeClr val="bg1">
                    <a:lumMod val="50000"/>
                  </a:schemeClr>
                </a:solidFill>
              </a:rPr>
              <a:t>Gloor</a:t>
            </a:r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 et al Front. Micro. 2017</a:t>
            </a:r>
          </a:p>
        </p:txBody>
      </p:sp>
    </p:spTree>
    <p:extLst>
      <p:ext uri="{BB962C8B-B14F-4D97-AF65-F5344CB8AC3E}">
        <p14:creationId xmlns:p14="http://schemas.microsoft.com/office/powerpoint/2010/main" val="35232793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 eaLnBrk="1" hangingPunct="1"/>
            <a:r>
              <a:rPr lang="en-US" dirty="0">
                <a:latin typeface="Calibri" charset="0"/>
              </a:rPr>
              <a:t>As delivered by sequencing</a:t>
            </a:r>
          </a:p>
        </p:txBody>
      </p:sp>
      <p:pic>
        <p:nvPicPr>
          <p:cNvPr id="20481" name="Content Placeholder 4" descr="tiger_prop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" r="-240"/>
          <a:stretch>
            <a:fillRect/>
          </a:stretch>
        </p:blipFill>
        <p:spPr>
          <a:xfrm>
            <a:off x="923689" y="1515598"/>
            <a:ext cx="4665704" cy="3627467"/>
          </a:xfr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December 2022</a:t>
            </a:r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Penn State</a:t>
            </a:r>
          </a:p>
        </p:txBody>
      </p:sp>
      <p:sp>
        <p:nvSpPr>
          <p:cNvPr id="20483" name="TextBox 8"/>
          <p:cNvSpPr txBox="1">
            <a:spLocks noChangeArrowheads="1"/>
          </p:cNvSpPr>
          <p:nvPr/>
        </p:nvSpPr>
        <p:spPr bwMode="auto">
          <a:xfrm>
            <a:off x="5887460" y="3222539"/>
            <a:ext cx="3256541" cy="1920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102870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20" b="1" u="sng" dirty="0"/>
              <a:t>Constant sum of 1000</a:t>
            </a:r>
            <a:endParaRPr lang="en-US" sz="1620" dirty="0"/>
          </a:p>
          <a:p>
            <a:pPr eaLnBrk="1" hangingPunct="1"/>
            <a:r>
              <a:rPr lang="en-US" sz="1620" dirty="0"/>
              <a:t>Constant sum operations:</a:t>
            </a:r>
          </a:p>
          <a:p>
            <a:pPr lvl="1" eaLnBrk="1" hangingPunct="1">
              <a:buFont typeface="Wingdings" charset="0"/>
              <a:buChar char="Ø"/>
            </a:pPr>
            <a:r>
              <a:rPr lang="en-US" sz="1440" dirty="0"/>
              <a:t>Count normalization</a:t>
            </a:r>
          </a:p>
          <a:p>
            <a:pPr lvl="1" eaLnBrk="1" hangingPunct="1">
              <a:buFont typeface="Wingdings" charset="0"/>
              <a:buChar char="Ø"/>
            </a:pPr>
            <a:r>
              <a:rPr lang="en-US" sz="1440" dirty="0"/>
              <a:t>Rarefaction</a:t>
            </a:r>
          </a:p>
          <a:p>
            <a:pPr lvl="1" eaLnBrk="1" hangingPunct="1">
              <a:buFont typeface="Wingdings" charset="0"/>
              <a:buChar char="Ø"/>
            </a:pPr>
            <a:r>
              <a:rPr lang="en-US" sz="1440" dirty="0"/>
              <a:t>Proportion</a:t>
            </a:r>
          </a:p>
          <a:p>
            <a:pPr lvl="1" eaLnBrk="1" hangingPunct="1">
              <a:buFont typeface="Wingdings" charset="0"/>
              <a:buChar char="Ø"/>
            </a:pPr>
            <a:r>
              <a:rPr lang="en-US" sz="1440" dirty="0"/>
              <a:t>percentage, relative abundance </a:t>
            </a:r>
          </a:p>
          <a:p>
            <a:pPr lvl="1" eaLnBrk="1" hangingPunct="1">
              <a:buFont typeface="Wingdings" charset="0"/>
              <a:buChar char="Ø"/>
            </a:pPr>
            <a:r>
              <a:rPr lang="en-US" sz="1440" dirty="0"/>
              <a:t>Sequencing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3D6B0A-5493-3F4A-85BA-D04B3763DE5A}"/>
              </a:ext>
            </a:extLst>
          </p:cNvPr>
          <p:cNvSpPr txBox="1"/>
          <p:nvPr/>
        </p:nvSpPr>
        <p:spPr>
          <a:xfrm>
            <a:off x="6457950" y="6423497"/>
            <a:ext cx="156966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err="1">
                <a:solidFill>
                  <a:schemeClr val="bg1">
                    <a:lumMod val="50000"/>
                  </a:schemeClr>
                </a:solidFill>
              </a:rPr>
              <a:t>Gloor</a:t>
            </a:r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 et al Front. Micro. 2017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EC9F7C-3043-974B-A3C7-9DA392F35528}"/>
              </a:ext>
            </a:extLst>
          </p:cNvPr>
          <p:cNvSpPr txBox="1"/>
          <p:nvPr/>
        </p:nvSpPr>
        <p:spPr>
          <a:xfrm>
            <a:off x="1089638" y="5143491"/>
            <a:ext cx="45562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Simplex: one fewer dimensions than variables</a:t>
            </a:r>
          </a:p>
          <a:p>
            <a:pPr>
              <a:buFont typeface="Arial" charset="0"/>
              <a:buChar char="•"/>
            </a:pPr>
            <a:r>
              <a:rPr lang="en-US" dirty="0"/>
              <a:t>Problems remain regardless of dimension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24987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>
                <a:latin typeface="Calibri" charset="0"/>
              </a:rPr>
              <a:t>Normalization is no help at all</a:t>
            </a:r>
            <a:endParaRPr lang="en-US" dirty="0"/>
          </a:p>
        </p:txBody>
      </p:sp>
      <p:pic>
        <p:nvPicPr>
          <p:cNvPr id="9" name="Content Placeholder 8" descr="des_normAC.pdf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23" b="-788"/>
          <a:stretch/>
        </p:blipFill>
        <p:spPr>
          <a:xfrm>
            <a:off x="868680" y="1781563"/>
            <a:ext cx="7406640" cy="2808347"/>
          </a:xfr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December 2022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Penn State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914029" y="4839309"/>
            <a:ext cx="5315942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20" dirty="0"/>
              <a:t>Once data are on the simplex, they cannot be removed easily</a:t>
            </a:r>
          </a:p>
        </p:txBody>
      </p:sp>
    </p:spTree>
    <p:extLst>
      <p:ext uri="{BB962C8B-B14F-4D97-AF65-F5344CB8AC3E}">
        <p14:creationId xmlns:p14="http://schemas.microsoft.com/office/powerpoint/2010/main" val="22712222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1845</TotalTime>
  <Words>1329</Words>
  <Application>Microsoft Macintosh PowerPoint</Application>
  <PresentationFormat>On-screen Show (4:3)</PresentationFormat>
  <Paragraphs>338</Paragraphs>
  <Slides>32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7" baseType="lpstr">
      <vt:lpstr>Arial</vt:lpstr>
      <vt:lpstr>Calibri</vt:lpstr>
      <vt:lpstr>Calibri Light</vt:lpstr>
      <vt:lpstr>Wingdings</vt:lpstr>
      <vt:lpstr>Office Theme</vt:lpstr>
      <vt:lpstr>Metatranscriptomics: ready for prime time?</vt:lpstr>
      <vt:lpstr>The goal</vt:lpstr>
      <vt:lpstr>Why is this hard (part 1)?</vt:lpstr>
      <vt:lpstr>Why is this hard (part 2)</vt:lpstr>
      <vt:lpstr>Why is this hard (part 3)?</vt:lpstr>
      <vt:lpstr>We have problems</vt:lpstr>
      <vt:lpstr>Data as counts</vt:lpstr>
      <vt:lpstr>As delivered by sequencing</vt:lpstr>
      <vt:lpstr>Normalization is no help at all</vt:lpstr>
      <vt:lpstr>Log-ratios for CoDa</vt:lpstr>
      <vt:lpstr>Normalization</vt:lpstr>
      <vt:lpstr>A note on correlation</vt:lpstr>
      <vt:lpstr>ALDEx2 does and does not </vt:lpstr>
      <vt:lpstr>ALDEx2: probabilistic CoDa</vt:lpstr>
      <vt:lpstr>ALDEx2 under the hood </vt:lpstr>
      <vt:lpstr>Meta-transcriptomics of an ecosystem</vt:lpstr>
      <vt:lpstr>Test dataset - bacterial vaginosis </vt:lpstr>
      <vt:lpstr>Datasets</vt:lpstr>
      <vt:lpstr>BV dataset with edgeR tool</vt:lpstr>
      <vt:lpstr>Need to center the data</vt:lpstr>
      <vt:lpstr>Housekeeping genes centred</vt:lpstr>
      <vt:lpstr>Distinct datasets:</vt:lpstr>
      <vt:lpstr>Effect (ALDEx2 E(glm))</vt:lpstr>
      <vt:lpstr>Species from gene mappings</vt:lpstr>
      <vt:lpstr>Genes by organism </vt:lpstr>
      <vt:lpstr>BV gene level</vt:lpstr>
      <vt:lpstr>BV Distinguishing features</vt:lpstr>
      <vt:lpstr>H gene level</vt:lpstr>
      <vt:lpstr>Conclusions</vt:lpstr>
      <vt:lpstr>PowerPoint Presentation</vt:lpstr>
      <vt:lpstr>Real sequence data are variable</vt:lpstr>
      <vt:lpstr>Think of the 0s!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Using ALDEx2 to analyze high-throughput sequencing datasets</dc:title>
  <dc:creator>Gregory B. Gloor</dc:creator>
  <cp:lastModifiedBy>Gregory B. Gloor</cp:lastModifiedBy>
  <cp:revision>22</cp:revision>
  <dcterms:created xsi:type="dcterms:W3CDTF">2020-06-14T18:44:01Z</dcterms:created>
  <dcterms:modified xsi:type="dcterms:W3CDTF">2022-12-02T13:11:12Z</dcterms:modified>
</cp:coreProperties>
</file>